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84" r:id="rId2"/>
    <p:sldId id="285" r:id="rId3"/>
    <p:sldId id="295" r:id="rId4"/>
    <p:sldId id="291" r:id="rId5"/>
    <p:sldId id="296" r:id="rId6"/>
    <p:sldId id="286" r:id="rId7"/>
    <p:sldId id="287" r:id="rId8"/>
    <p:sldId id="288" r:id="rId9"/>
    <p:sldId id="289" r:id="rId10"/>
    <p:sldId id="290" r:id="rId11"/>
    <p:sldId id="292" r:id="rId12"/>
    <p:sldId id="267" r:id="rId13"/>
    <p:sldId id="268" r:id="rId14"/>
    <p:sldId id="269" r:id="rId15"/>
    <p:sldId id="263" r:id="rId16"/>
    <p:sldId id="273" r:id="rId17"/>
    <p:sldId id="271" r:id="rId18"/>
    <p:sldId id="278" r:id="rId19"/>
    <p:sldId id="293" r:id="rId20"/>
    <p:sldId id="280" r:id="rId21"/>
    <p:sldId id="281" r:id="rId22"/>
    <p:sldId id="282" r:id="rId23"/>
    <p:sldId id="283" r:id="rId24"/>
    <p:sldId id="275" r:id="rId25"/>
    <p:sldId id="276" r:id="rId26"/>
    <p:sldId id="272" r:id="rId27"/>
    <p:sldId id="274" r:id="rId28"/>
    <p:sldId id="259" r:id="rId29"/>
    <p:sldId id="260" r:id="rId30"/>
    <p:sldId id="294" r:id="rId31"/>
    <p:sldId id="258" r:id="rId32"/>
    <p:sldId id="262" r:id="rId33"/>
    <p:sldId id="257" r:id="rId34"/>
  </p:sldIdLst>
  <p:sldSz cx="9144000" cy="6858000" type="screen4x3"/>
  <p:notesSz cx="6858000" cy="9144000"/>
  <p:custDataLst>
    <p:tags r:id="rId36"/>
  </p:custDataLst>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809A2CBB-DE77-4175-97FC-D9FC5D92AF91}">
          <p14:sldIdLst>
            <p14:sldId id="284"/>
            <p14:sldId id="285"/>
            <p14:sldId id="295"/>
          </p14:sldIdLst>
        </p14:section>
        <p14:section name="Spikes" id="{10C5A475-991D-D74E-B4EA-0A4711E9E78A}">
          <p14:sldIdLst>
            <p14:sldId id="291"/>
            <p14:sldId id="296"/>
            <p14:sldId id="286"/>
            <p14:sldId id="287"/>
            <p14:sldId id="288"/>
            <p14:sldId id="289"/>
            <p14:sldId id="290"/>
          </p14:sldIdLst>
        </p14:section>
        <p14:section name="Design" id="{3EB179EC-DCED-4772-9FDB-8560A5DBABCE}">
          <p14:sldIdLst>
            <p14:sldId id="292"/>
            <p14:sldId id="267"/>
            <p14:sldId id="268"/>
            <p14:sldId id="269"/>
          </p14:sldIdLst>
        </p14:section>
        <p14:section name="What is prototyping" id="{23249B05-B3E5-4F11-B569-4C12AA6D60C9}">
          <p14:sldIdLst>
            <p14:sldId id="263"/>
            <p14:sldId id="273"/>
            <p14:sldId id="271"/>
            <p14:sldId id="278"/>
            <p14:sldId id="293"/>
          </p14:sldIdLst>
        </p14:section>
        <p14:section name="Ikke-navngivet sektion" id="{FB58BEEC-9E8D-4910-BD34-96E58A35A415}">
          <p14:sldIdLst>
            <p14:sldId id="280"/>
            <p14:sldId id="281"/>
            <p14:sldId id="282"/>
            <p14:sldId id="283"/>
          </p14:sldIdLst>
        </p14:section>
        <p14:section name="Low and High fidelity" id="{00E8EEDC-F649-40B0-BED4-9E065916CC5C}">
          <p14:sldIdLst>
            <p14:sldId id="275"/>
            <p14:sldId id="276"/>
          </p14:sldIdLst>
        </p14:section>
        <p14:section name="Horizontal and vertical" id="{660F1C61-3762-4B9C-AB76-7732571D88C0}">
          <p14:sldIdLst>
            <p14:sldId id="272"/>
            <p14:sldId id="274"/>
          </p14:sldIdLst>
        </p14:section>
        <p14:section name="Paper prototyping" id="{F0784AEE-CF28-4084-AB60-BA558358FA5B}">
          <p14:sldIdLst>
            <p14:sldId id="259"/>
            <p14:sldId id="260"/>
            <p14:sldId id="294"/>
          </p14:sldIdLst>
        </p14:section>
        <p14:section name="Exercise" id="{4385936C-D5B0-40CD-8A8C-1716625DF517}">
          <p14:sldIdLst>
            <p14:sldId id="258"/>
            <p14:sldId id="262"/>
          </p14:sldIdLst>
        </p14:section>
        <p14:section name="Video" id="{E9C3AD14-0C9C-4D6D-91B8-C1D3395AD0D5}">
          <p14:sldIdLst>
            <p14:sldId id="2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ACC6"/>
    <a:srgbClr val="8064A2"/>
    <a:srgbClr val="9BBB59"/>
    <a:srgbClr val="C05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09" autoAdjust="0"/>
    <p:restoredTop sz="94660"/>
  </p:normalViewPr>
  <p:slideViewPr>
    <p:cSldViewPr snapToGrid="0">
      <p:cViewPr varScale="1">
        <p:scale>
          <a:sx n="86" d="100"/>
          <a:sy n="86" d="100"/>
        </p:scale>
        <p:origin x="102" y="420"/>
      </p:cViewPr>
      <p:guideLst/>
    </p:cSldViewPr>
  </p:slideViewPr>
  <p:notesTextViewPr>
    <p:cViewPr>
      <p:scale>
        <a:sx n="1" d="1"/>
        <a:sy n="1" d="1"/>
      </p:scale>
      <p:origin x="0" y="0"/>
    </p:cViewPr>
  </p:notesTextViewPr>
  <p:sorterViewPr>
    <p:cViewPr>
      <p:scale>
        <a:sx n="160" d="100"/>
        <a:sy n="160" d="100"/>
      </p:scale>
      <p:origin x="0" y="-226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5ACBAF-F2BF-6B4E-BA00-AC871B179E3D}" type="doc">
      <dgm:prSet loTypeId="urn:microsoft.com/office/officeart/2005/8/layout/cycle5#1" loCatId="" qsTypeId="urn:microsoft.com/office/officeart/2005/8/quickstyle/3D4" qsCatId="3D" csTypeId="urn:microsoft.com/office/officeart/2005/8/colors/colorful1" csCatId="colorful" phldr="1"/>
      <dgm:spPr/>
      <dgm:t>
        <a:bodyPr/>
        <a:lstStyle/>
        <a:p>
          <a:endParaRPr lang="da-DK"/>
        </a:p>
      </dgm:t>
    </dgm:pt>
    <dgm:pt modelId="{E697E98D-D528-0044-944A-10E95A1C63D5}">
      <dgm:prSet phldrT="[Tekst]"/>
      <dgm:spPr/>
      <dgm:t>
        <a:bodyPr/>
        <a:lstStyle/>
        <a:p>
          <a:r>
            <a:rPr lang="da-DK" dirty="0" err="1" smtClean="0"/>
            <a:t>Functional</a:t>
          </a:r>
          <a:r>
            <a:rPr lang="da-DK" dirty="0" smtClean="0"/>
            <a:t> </a:t>
          </a:r>
          <a:r>
            <a:rPr lang="da-DK" dirty="0" err="1" smtClean="0"/>
            <a:t>selection</a:t>
          </a:r>
          <a:endParaRPr lang="da-DK" dirty="0"/>
        </a:p>
      </dgm:t>
    </dgm:pt>
    <dgm:pt modelId="{7CE5C56E-482E-9E4C-BEFB-3981D7AF31FD}" type="parTrans" cxnId="{C92F1D77-D14B-3947-A517-7FD3EB3E88A2}">
      <dgm:prSet/>
      <dgm:spPr/>
      <dgm:t>
        <a:bodyPr/>
        <a:lstStyle/>
        <a:p>
          <a:endParaRPr lang="da-DK"/>
        </a:p>
      </dgm:t>
    </dgm:pt>
    <dgm:pt modelId="{226687CB-A86F-5246-9ADD-320812C65C68}" type="sibTrans" cxnId="{C92F1D77-D14B-3947-A517-7FD3EB3E88A2}">
      <dgm:prSet/>
      <dgm:spPr>
        <a:ln w="38100"/>
      </dgm:spPr>
      <dgm:t>
        <a:bodyPr/>
        <a:lstStyle/>
        <a:p>
          <a:endParaRPr lang="da-DK"/>
        </a:p>
      </dgm:t>
    </dgm:pt>
    <dgm:pt modelId="{098C8F98-6979-2749-95D8-B2D6D2C194FF}">
      <dgm:prSet phldrT="[Tekst]"/>
      <dgm:spPr/>
      <dgm:t>
        <a:bodyPr/>
        <a:lstStyle/>
        <a:p>
          <a:r>
            <a:rPr lang="da-DK" smtClean="0"/>
            <a:t>Construction</a:t>
          </a:r>
          <a:endParaRPr lang="da-DK" dirty="0"/>
        </a:p>
      </dgm:t>
    </dgm:pt>
    <dgm:pt modelId="{F23E395B-0965-D44F-8D50-7078C83A6A93}" type="parTrans" cxnId="{B776F101-0FD7-4F4B-94CF-07F207AA1632}">
      <dgm:prSet/>
      <dgm:spPr/>
      <dgm:t>
        <a:bodyPr/>
        <a:lstStyle/>
        <a:p>
          <a:endParaRPr lang="da-DK"/>
        </a:p>
      </dgm:t>
    </dgm:pt>
    <dgm:pt modelId="{3CCD71ED-77D8-DD43-93CB-E70065A346BF}" type="sibTrans" cxnId="{B776F101-0FD7-4F4B-94CF-07F207AA1632}">
      <dgm:prSet/>
      <dgm:spPr>
        <a:ln w="38100"/>
      </dgm:spPr>
      <dgm:t>
        <a:bodyPr/>
        <a:lstStyle/>
        <a:p>
          <a:endParaRPr lang="da-DK"/>
        </a:p>
      </dgm:t>
    </dgm:pt>
    <dgm:pt modelId="{5294D561-63C0-854B-BE99-00A19C33593F}">
      <dgm:prSet phldrT="[Tekst]"/>
      <dgm:spPr/>
      <dgm:t>
        <a:bodyPr/>
        <a:lstStyle/>
        <a:p>
          <a:r>
            <a:rPr lang="da-DK" smtClean="0"/>
            <a:t>Evaluation</a:t>
          </a:r>
          <a:endParaRPr lang="da-DK" dirty="0"/>
        </a:p>
      </dgm:t>
    </dgm:pt>
    <dgm:pt modelId="{30A48515-0BBC-474E-99DF-D123674B0C09}" type="parTrans" cxnId="{D0B3338B-D609-C143-8C3F-D4FD7E89AA56}">
      <dgm:prSet/>
      <dgm:spPr/>
      <dgm:t>
        <a:bodyPr/>
        <a:lstStyle/>
        <a:p>
          <a:endParaRPr lang="da-DK"/>
        </a:p>
      </dgm:t>
    </dgm:pt>
    <dgm:pt modelId="{D61E3C57-6269-BC4E-ACF6-1D5A61E8D92B}" type="sibTrans" cxnId="{D0B3338B-D609-C143-8C3F-D4FD7E89AA56}">
      <dgm:prSet/>
      <dgm:spPr>
        <a:ln w="38100"/>
      </dgm:spPr>
      <dgm:t>
        <a:bodyPr/>
        <a:lstStyle/>
        <a:p>
          <a:endParaRPr lang="da-DK"/>
        </a:p>
      </dgm:t>
    </dgm:pt>
    <dgm:pt modelId="{FDCD8346-DCCA-374C-B309-C6560157EB20}">
      <dgm:prSet phldrT="[Tekst]"/>
      <dgm:spPr/>
      <dgm:t>
        <a:bodyPr/>
        <a:lstStyle/>
        <a:p>
          <a:r>
            <a:rPr lang="en-US" noProof="0" dirty="0" smtClean="0"/>
            <a:t>Further use?</a:t>
          </a:r>
          <a:endParaRPr lang="en-US" noProof="0" dirty="0"/>
        </a:p>
      </dgm:t>
    </dgm:pt>
    <dgm:pt modelId="{08FCE094-A589-7947-AEAC-66EDA31BA815}" type="parTrans" cxnId="{6776EDC6-3557-0243-A351-A981C1899750}">
      <dgm:prSet/>
      <dgm:spPr/>
      <dgm:t>
        <a:bodyPr/>
        <a:lstStyle/>
        <a:p>
          <a:endParaRPr lang="da-DK"/>
        </a:p>
      </dgm:t>
    </dgm:pt>
    <dgm:pt modelId="{83221E91-C89A-DE40-8B1C-9069659E65C5}" type="sibTrans" cxnId="{6776EDC6-3557-0243-A351-A981C1899750}">
      <dgm:prSet/>
      <dgm:spPr>
        <a:ln w="38100"/>
      </dgm:spPr>
      <dgm:t>
        <a:bodyPr/>
        <a:lstStyle/>
        <a:p>
          <a:endParaRPr lang="da-DK"/>
        </a:p>
      </dgm:t>
    </dgm:pt>
    <dgm:pt modelId="{8517B5B1-F881-4C4D-8BCF-D76125A535B4}" type="pres">
      <dgm:prSet presAssocID="{A35ACBAF-F2BF-6B4E-BA00-AC871B179E3D}" presName="cycle" presStyleCnt="0">
        <dgm:presLayoutVars>
          <dgm:chMax/>
          <dgm:chPref/>
          <dgm:dir/>
          <dgm:resizeHandles val="exact"/>
        </dgm:presLayoutVars>
      </dgm:prSet>
      <dgm:spPr/>
      <dgm:t>
        <a:bodyPr/>
        <a:lstStyle/>
        <a:p>
          <a:endParaRPr lang="en-US"/>
        </a:p>
      </dgm:t>
    </dgm:pt>
    <dgm:pt modelId="{63E6B4F4-0AAB-6F40-AB76-1CE3B9FA43BD}" type="pres">
      <dgm:prSet presAssocID="{E697E98D-D528-0044-944A-10E95A1C63D5}" presName="node" presStyleLbl="node1" presStyleIdx="0" presStyleCnt="4">
        <dgm:presLayoutVars>
          <dgm:chMax/>
          <dgm:chPref/>
          <dgm:bulletEnabled val="1"/>
        </dgm:presLayoutVars>
      </dgm:prSet>
      <dgm:spPr/>
      <dgm:t>
        <a:bodyPr/>
        <a:lstStyle/>
        <a:p>
          <a:endParaRPr lang="en-US"/>
        </a:p>
      </dgm:t>
    </dgm:pt>
    <dgm:pt modelId="{7D892DE3-D621-5A4C-850E-AB591D3F43D1}" type="pres">
      <dgm:prSet presAssocID="{E697E98D-D528-0044-944A-10E95A1C63D5}" presName="spNode" presStyleCnt="0"/>
      <dgm:spPr/>
    </dgm:pt>
    <dgm:pt modelId="{ADA7661A-9A17-6642-B37F-F58E7F46FE14}" type="pres">
      <dgm:prSet presAssocID="{226687CB-A86F-5246-9ADD-320812C65C68}" presName="sibTrans" presStyleLbl="sibTrans1D1" presStyleIdx="0" presStyleCnt="4"/>
      <dgm:spPr/>
      <dgm:t>
        <a:bodyPr/>
        <a:lstStyle/>
        <a:p>
          <a:endParaRPr lang="en-US"/>
        </a:p>
      </dgm:t>
    </dgm:pt>
    <dgm:pt modelId="{23551299-E553-784C-8CF9-AEB799DD7D4A}" type="pres">
      <dgm:prSet presAssocID="{098C8F98-6979-2749-95D8-B2D6D2C194FF}" presName="node" presStyleLbl="node1" presStyleIdx="1" presStyleCnt="4">
        <dgm:presLayoutVars>
          <dgm:chMax/>
          <dgm:chPref/>
          <dgm:bulletEnabled val="1"/>
        </dgm:presLayoutVars>
      </dgm:prSet>
      <dgm:spPr/>
      <dgm:t>
        <a:bodyPr/>
        <a:lstStyle/>
        <a:p>
          <a:endParaRPr lang="en-US"/>
        </a:p>
      </dgm:t>
    </dgm:pt>
    <dgm:pt modelId="{3A3C337B-BE05-8944-AC61-667DE4A0F572}" type="pres">
      <dgm:prSet presAssocID="{098C8F98-6979-2749-95D8-B2D6D2C194FF}" presName="spNode" presStyleCnt="0"/>
      <dgm:spPr/>
    </dgm:pt>
    <dgm:pt modelId="{2FF08A1A-8A3F-8A46-BB69-80759E115451}" type="pres">
      <dgm:prSet presAssocID="{3CCD71ED-77D8-DD43-93CB-E70065A346BF}" presName="sibTrans" presStyleLbl="sibTrans1D1" presStyleIdx="1" presStyleCnt="4"/>
      <dgm:spPr/>
      <dgm:t>
        <a:bodyPr/>
        <a:lstStyle/>
        <a:p>
          <a:endParaRPr lang="en-US"/>
        </a:p>
      </dgm:t>
    </dgm:pt>
    <dgm:pt modelId="{AFBD5240-50FA-5744-8807-A8C606ED29F8}" type="pres">
      <dgm:prSet presAssocID="{5294D561-63C0-854B-BE99-00A19C33593F}" presName="node" presStyleLbl="node1" presStyleIdx="2" presStyleCnt="4">
        <dgm:presLayoutVars>
          <dgm:chMax/>
          <dgm:chPref/>
          <dgm:bulletEnabled val="1"/>
        </dgm:presLayoutVars>
      </dgm:prSet>
      <dgm:spPr/>
      <dgm:t>
        <a:bodyPr/>
        <a:lstStyle/>
        <a:p>
          <a:endParaRPr lang="en-US"/>
        </a:p>
      </dgm:t>
    </dgm:pt>
    <dgm:pt modelId="{D03FC2F4-554E-C64F-9A1B-E4CEEBF6291F}" type="pres">
      <dgm:prSet presAssocID="{5294D561-63C0-854B-BE99-00A19C33593F}" presName="spNode" presStyleCnt="0"/>
      <dgm:spPr/>
    </dgm:pt>
    <dgm:pt modelId="{4A55DFCC-BEC7-3A41-A96F-DBE9994DE182}" type="pres">
      <dgm:prSet presAssocID="{D61E3C57-6269-BC4E-ACF6-1D5A61E8D92B}" presName="sibTrans" presStyleLbl="sibTrans1D1" presStyleIdx="2" presStyleCnt="4"/>
      <dgm:spPr/>
      <dgm:t>
        <a:bodyPr/>
        <a:lstStyle/>
        <a:p>
          <a:endParaRPr lang="en-US"/>
        </a:p>
      </dgm:t>
    </dgm:pt>
    <dgm:pt modelId="{002FD0FA-35B4-D943-87CD-66D8C604E2D4}" type="pres">
      <dgm:prSet presAssocID="{FDCD8346-DCCA-374C-B309-C6560157EB20}" presName="node" presStyleLbl="node1" presStyleIdx="3" presStyleCnt="4">
        <dgm:presLayoutVars>
          <dgm:chMax/>
          <dgm:chPref/>
          <dgm:bulletEnabled val="1"/>
        </dgm:presLayoutVars>
      </dgm:prSet>
      <dgm:spPr/>
      <dgm:t>
        <a:bodyPr/>
        <a:lstStyle/>
        <a:p>
          <a:endParaRPr lang="en-US"/>
        </a:p>
      </dgm:t>
    </dgm:pt>
    <dgm:pt modelId="{18AAEDB9-78CD-8B4C-97D6-4797CC6AE9C3}" type="pres">
      <dgm:prSet presAssocID="{FDCD8346-DCCA-374C-B309-C6560157EB20}" presName="spNode" presStyleCnt="0"/>
      <dgm:spPr/>
    </dgm:pt>
    <dgm:pt modelId="{83C2BCE6-8BDC-5A4F-B870-C062F2E4F780}" type="pres">
      <dgm:prSet presAssocID="{83221E91-C89A-DE40-8B1C-9069659E65C5}" presName="sibTrans" presStyleLbl="sibTrans1D1" presStyleIdx="3" presStyleCnt="4"/>
      <dgm:spPr/>
      <dgm:t>
        <a:bodyPr/>
        <a:lstStyle/>
        <a:p>
          <a:endParaRPr lang="en-US"/>
        </a:p>
      </dgm:t>
    </dgm:pt>
  </dgm:ptLst>
  <dgm:cxnLst>
    <dgm:cxn modelId="{CEA4A29F-14CD-514A-9D06-54559B584912}" type="presOf" srcId="{E697E98D-D528-0044-944A-10E95A1C63D5}" destId="{63E6B4F4-0AAB-6F40-AB76-1CE3B9FA43BD}" srcOrd="0" destOrd="0" presId="urn:microsoft.com/office/officeart/2005/8/layout/cycle5#1"/>
    <dgm:cxn modelId="{405488C3-5E35-7C4A-A1A3-41BE7167E45C}" type="presOf" srcId="{226687CB-A86F-5246-9ADD-320812C65C68}" destId="{ADA7661A-9A17-6642-B37F-F58E7F46FE14}" srcOrd="0" destOrd="0" presId="urn:microsoft.com/office/officeart/2005/8/layout/cycle5#1"/>
    <dgm:cxn modelId="{C92F1D77-D14B-3947-A517-7FD3EB3E88A2}" srcId="{A35ACBAF-F2BF-6B4E-BA00-AC871B179E3D}" destId="{E697E98D-D528-0044-944A-10E95A1C63D5}" srcOrd="0" destOrd="0" parTransId="{7CE5C56E-482E-9E4C-BEFB-3981D7AF31FD}" sibTransId="{226687CB-A86F-5246-9ADD-320812C65C68}"/>
    <dgm:cxn modelId="{6776EDC6-3557-0243-A351-A981C1899750}" srcId="{A35ACBAF-F2BF-6B4E-BA00-AC871B179E3D}" destId="{FDCD8346-DCCA-374C-B309-C6560157EB20}" srcOrd="3" destOrd="0" parTransId="{08FCE094-A589-7947-AEAC-66EDA31BA815}" sibTransId="{83221E91-C89A-DE40-8B1C-9069659E65C5}"/>
    <dgm:cxn modelId="{5B401CF4-3F21-F649-A6CA-E30865ED2FB2}" type="presOf" srcId="{5294D561-63C0-854B-BE99-00A19C33593F}" destId="{AFBD5240-50FA-5744-8807-A8C606ED29F8}" srcOrd="0" destOrd="0" presId="urn:microsoft.com/office/officeart/2005/8/layout/cycle5#1"/>
    <dgm:cxn modelId="{CE47D181-B927-4644-AAE5-6D64F939CC77}" type="presOf" srcId="{A35ACBAF-F2BF-6B4E-BA00-AC871B179E3D}" destId="{8517B5B1-F881-4C4D-8BCF-D76125A535B4}" srcOrd="0" destOrd="0" presId="urn:microsoft.com/office/officeart/2005/8/layout/cycle5#1"/>
    <dgm:cxn modelId="{00AEA9B7-B466-914D-8772-5A9973031B19}" type="presOf" srcId="{D61E3C57-6269-BC4E-ACF6-1D5A61E8D92B}" destId="{4A55DFCC-BEC7-3A41-A96F-DBE9994DE182}" srcOrd="0" destOrd="0" presId="urn:microsoft.com/office/officeart/2005/8/layout/cycle5#1"/>
    <dgm:cxn modelId="{91F26F62-8AB6-B040-B704-5F46A582DE34}" type="presOf" srcId="{098C8F98-6979-2749-95D8-B2D6D2C194FF}" destId="{23551299-E553-784C-8CF9-AEB799DD7D4A}" srcOrd="0" destOrd="0" presId="urn:microsoft.com/office/officeart/2005/8/layout/cycle5#1"/>
    <dgm:cxn modelId="{B776F101-0FD7-4F4B-94CF-07F207AA1632}" srcId="{A35ACBAF-F2BF-6B4E-BA00-AC871B179E3D}" destId="{098C8F98-6979-2749-95D8-B2D6D2C194FF}" srcOrd="1" destOrd="0" parTransId="{F23E395B-0965-D44F-8D50-7078C83A6A93}" sibTransId="{3CCD71ED-77D8-DD43-93CB-E70065A346BF}"/>
    <dgm:cxn modelId="{02EFB917-332C-224B-ABC3-FB983CD7D4E5}" type="presOf" srcId="{3CCD71ED-77D8-DD43-93CB-E70065A346BF}" destId="{2FF08A1A-8A3F-8A46-BB69-80759E115451}" srcOrd="0" destOrd="0" presId="urn:microsoft.com/office/officeart/2005/8/layout/cycle5#1"/>
    <dgm:cxn modelId="{009C9489-C781-994D-A8E2-5558C67A7B1B}" type="presOf" srcId="{83221E91-C89A-DE40-8B1C-9069659E65C5}" destId="{83C2BCE6-8BDC-5A4F-B870-C062F2E4F780}" srcOrd="0" destOrd="0" presId="urn:microsoft.com/office/officeart/2005/8/layout/cycle5#1"/>
    <dgm:cxn modelId="{D0B3338B-D609-C143-8C3F-D4FD7E89AA56}" srcId="{A35ACBAF-F2BF-6B4E-BA00-AC871B179E3D}" destId="{5294D561-63C0-854B-BE99-00A19C33593F}" srcOrd="2" destOrd="0" parTransId="{30A48515-0BBC-474E-99DF-D123674B0C09}" sibTransId="{D61E3C57-6269-BC4E-ACF6-1D5A61E8D92B}"/>
    <dgm:cxn modelId="{F665BBAD-411B-EC4F-8D85-9D6A0330C33C}" type="presOf" srcId="{FDCD8346-DCCA-374C-B309-C6560157EB20}" destId="{002FD0FA-35B4-D943-87CD-66D8C604E2D4}" srcOrd="0" destOrd="0" presId="urn:microsoft.com/office/officeart/2005/8/layout/cycle5#1"/>
    <dgm:cxn modelId="{2170F4B8-0AF3-3549-85C2-62A5E42F3E43}" type="presParOf" srcId="{8517B5B1-F881-4C4D-8BCF-D76125A535B4}" destId="{63E6B4F4-0AAB-6F40-AB76-1CE3B9FA43BD}" srcOrd="0" destOrd="0" presId="urn:microsoft.com/office/officeart/2005/8/layout/cycle5#1"/>
    <dgm:cxn modelId="{6D78229E-F1E3-5648-9291-107B704B8219}" type="presParOf" srcId="{8517B5B1-F881-4C4D-8BCF-D76125A535B4}" destId="{7D892DE3-D621-5A4C-850E-AB591D3F43D1}" srcOrd="1" destOrd="0" presId="urn:microsoft.com/office/officeart/2005/8/layout/cycle5#1"/>
    <dgm:cxn modelId="{FA8E0FF8-080B-2F4E-8694-C642BF579303}" type="presParOf" srcId="{8517B5B1-F881-4C4D-8BCF-D76125A535B4}" destId="{ADA7661A-9A17-6642-B37F-F58E7F46FE14}" srcOrd="2" destOrd="0" presId="urn:microsoft.com/office/officeart/2005/8/layout/cycle5#1"/>
    <dgm:cxn modelId="{F22E3661-27F4-574D-A9B5-92EF897F3919}" type="presParOf" srcId="{8517B5B1-F881-4C4D-8BCF-D76125A535B4}" destId="{23551299-E553-784C-8CF9-AEB799DD7D4A}" srcOrd="3" destOrd="0" presId="urn:microsoft.com/office/officeart/2005/8/layout/cycle5#1"/>
    <dgm:cxn modelId="{8E497AE7-B272-6541-A8BF-62A014FA6063}" type="presParOf" srcId="{8517B5B1-F881-4C4D-8BCF-D76125A535B4}" destId="{3A3C337B-BE05-8944-AC61-667DE4A0F572}" srcOrd="4" destOrd="0" presId="urn:microsoft.com/office/officeart/2005/8/layout/cycle5#1"/>
    <dgm:cxn modelId="{E774CDE0-F39A-4645-915E-0016BE7623BA}" type="presParOf" srcId="{8517B5B1-F881-4C4D-8BCF-D76125A535B4}" destId="{2FF08A1A-8A3F-8A46-BB69-80759E115451}" srcOrd="5" destOrd="0" presId="urn:microsoft.com/office/officeart/2005/8/layout/cycle5#1"/>
    <dgm:cxn modelId="{70114F15-B7C4-3846-A5C3-69349D24010B}" type="presParOf" srcId="{8517B5B1-F881-4C4D-8BCF-D76125A535B4}" destId="{AFBD5240-50FA-5744-8807-A8C606ED29F8}" srcOrd="6" destOrd="0" presId="urn:microsoft.com/office/officeart/2005/8/layout/cycle5#1"/>
    <dgm:cxn modelId="{1FEB89AF-C216-8247-84E3-18DEC2567275}" type="presParOf" srcId="{8517B5B1-F881-4C4D-8BCF-D76125A535B4}" destId="{D03FC2F4-554E-C64F-9A1B-E4CEEBF6291F}" srcOrd="7" destOrd="0" presId="urn:microsoft.com/office/officeart/2005/8/layout/cycle5#1"/>
    <dgm:cxn modelId="{70FFC581-629B-FA43-AD76-DCD0F6F449CC}" type="presParOf" srcId="{8517B5B1-F881-4C4D-8BCF-D76125A535B4}" destId="{4A55DFCC-BEC7-3A41-A96F-DBE9994DE182}" srcOrd="8" destOrd="0" presId="urn:microsoft.com/office/officeart/2005/8/layout/cycle5#1"/>
    <dgm:cxn modelId="{1F88CAFB-DA07-E74C-BC91-2E0A6AB14F32}" type="presParOf" srcId="{8517B5B1-F881-4C4D-8BCF-D76125A535B4}" destId="{002FD0FA-35B4-D943-87CD-66D8C604E2D4}" srcOrd="9" destOrd="0" presId="urn:microsoft.com/office/officeart/2005/8/layout/cycle5#1"/>
    <dgm:cxn modelId="{276DDCEC-00AC-E14A-B517-4F5E4D2A75DB}" type="presParOf" srcId="{8517B5B1-F881-4C4D-8BCF-D76125A535B4}" destId="{18AAEDB9-78CD-8B4C-97D6-4797CC6AE9C3}" srcOrd="10" destOrd="0" presId="urn:microsoft.com/office/officeart/2005/8/layout/cycle5#1"/>
    <dgm:cxn modelId="{96D47A02-327B-824A-BA0C-8BB9CB90CA24}" type="presParOf" srcId="{8517B5B1-F881-4C4D-8BCF-D76125A535B4}" destId="{83C2BCE6-8BDC-5A4F-B870-C062F2E4F780}" srcOrd="11" destOrd="0" presId="urn:microsoft.com/office/officeart/2005/8/layout/cycle5#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E6B4F4-0AAB-6F40-AB76-1CE3B9FA43BD}">
      <dsp:nvSpPr>
        <dsp:cNvPr id="0" name=""/>
        <dsp:cNvSpPr/>
      </dsp:nvSpPr>
      <dsp:spPr>
        <a:xfrm>
          <a:off x="1435891" y="634"/>
          <a:ext cx="1215368" cy="789989"/>
        </a:xfrm>
        <a:prstGeom prst="roundRect">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da-DK" sz="1500" kern="1200" dirty="0" err="1" smtClean="0"/>
            <a:t>Functional</a:t>
          </a:r>
          <a:r>
            <a:rPr lang="da-DK" sz="1500" kern="1200" dirty="0" smtClean="0"/>
            <a:t> </a:t>
          </a:r>
          <a:r>
            <a:rPr lang="da-DK" sz="1500" kern="1200" dirty="0" err="1" smtClean="0"/>
            <a:t>selection</a:t>
          </a:r>
          <a:endParaRPr lang="da-DK" sz="1500" kern="1200" dirty="0"/>
        </a:p>
      </dsp:txBody>
      <dsp:txXfrm>
        <a:off x="1474455" y="39198"/>
        <a:ext cx="1138240" cy="712861"/>
      </dsp:txXfrm>
    </dsp:sp>
    <dsp:sp modelId="{ADA7661A-9A17-6642-B37F-F58E7F46FE14}">
      <dsp:nvSpPr>
        <dsp:cNvPr id="0" name=""/>
        <dsp:cNvSpPr/>
      </dsp:nvSpPr>
      <dsp:spPr>
        <a:xfrm>
          <a:off x="738421" y="395629"/>
          <a:ext cx="2610309" cy="2610309"/>
        </a:xfrm>
        <a:custGeom>
          <a:avLst/>
          <a:gdLst/>
          <a:ahLst/>
          <a:cxnLst/>
          <a:rect l="0" t="0" r="0" b="0"/>
          <a:pathLst>
            <a:path>
              <a:moveTo>
                <a:pt x="2080613" y="255348"/>
              </a:moveTo>
              <a:arcTo wR="1305154" hR="1305154" stAng="18387128" swAng="1633719"/>
            </a:path>
          </a:pathLst>
        </a:custGeom>
        <a:noFill/>
        <a:ln w="38100" cap="flat" cmpd="sng" algn="ctr">
          <a:solidFill>
            <a:scrgbClr r="0" g="0" b="0">
              <a:shade val="95000"/>
              <a:satMod val="105000"/>
            </a:scrgbClr>
          </a:solidFill>
          <a:prstDash val="solid"/>
          <a:tailEnd type="arrow"/>
        </a:ln>
        <a:effectLst/>
        <a:scene3d>
          <a:camera prst="orthographicFront"/>
          <a:lightRig rig="chilly" dir="t"/>
        </a:scene3d>
        <a:sp3d z="-40000" prstMaterial="matte"/>
      </dsp:spPr>
      <dsp:style>
        <a:lnRef idx="1">
          <a:scrgbClr r="0" g="0" b="0"/>
        </a:lnRef>
        <a:fillRef idx="0">
          <a:scrgbClr r="0" g="0" b="0"/>
        </a:fillRef>
        <a:effectRef idx="0">
          <a:scrgbClr r="0" g="0" b="0"/>
        </a:effectRef>
        <a:fontRef idx="minor"/>
      </dsp:style>
    </dsp:sp>
    <dsp:sp modelId="{23551299-E553-784C-8CF9-AEB799DD7D4A}">
      <dsp:nvSpPr>
        <dsp:cNvPr id="0" name=""/>
        <dsp:cNvSpPr/>
      </dsp:nvSpPr>
      <dsp:spPr>
        <a:xfrm>
          <a:off x="2741046" y="1305789"/>
          <a:ext cx="1215368" cy="789989"/>
        </a:xfrm>
        <a:prstGeom prst="roundRect">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da-DK" sz="1500" kern="1200" smtClean="0"/>
            <a:t>Construction</a:t>
          </a:r>
          <a:endParaRPr lang="da-DK" sz="1500" kern="1200" dirty="0"/>
        </a:p>
      </dsp:txBody>
      <dsp:txXfrm>
        <a:off x="2779610" y="1344353"/>
        <a:ext cx="1138240" cy="712861"/>
      </dsp:txXfrm>
    </dsp:sp>
    <dsp:sp modelId="{2FF08A1A-8A3F-8A46-BB69-80759E115451}">
      <dsp:nvSpPr>
        <dsp:cNvPr id="0" name=""/>
        <dsp:cNvSpPr/>
      </dsp:nvSpPr>
      <dsp:spPr>
        <a:xfrm>
          <a:off x="738421" y="395629"/>
          <a:ext cx="2610309" cy="2610309"/>
        </a:xfrm>
        <a:custGeom>
          <a:avLst/>
          <a:gdLst/>
          <a:ahLst/>
          <a:cxnLst/>
          <a:rect l="0" t="0" r="0" b="0"/>
          <a:pathLst>
            <a:path>
              <a:moveTo>
                <a:pt x="2475013" y="1883823"/>
              </a:moveTo>
              <a:arcTo wR="1305154" hR="1305154" stAng="1579153" swAng="1633719"/>
            </a:path>
          </a:pathLst>
        </a:custGeom>
        <a:noFill/>
        <a:ln w="38100" cap="flat" cmpd="sng" algn="ctr">
          <a:solidFill>
            <a:scrgbClr r="0" g="0" b="0">
              <a:shade val="95000"/>
              <a:satMod val="105000"/>
            </a:scrgbClr>
          </a:solidFill>
          <a:prstDash val="solid"/>
          <a:tailEnd type="arrow"/>
        </a:ln>
        <a:effectLst/>
        <a:scene3d>
          <a:camera prst="orthographicFront"/>
          <a:lightRig rig="chilly" dir="t"/>
        </a:scene3d>
        <a:sp3d z="-40000" prstMaterial="matte"/>
      </dsp:spPr>
      <dsp:style>
        <a:lnRef idx="1">
          <a:scrgbClr r="0" g="0" b="0"/>
        </a:lnRef>
        <a:fillRef idx="0">
          <a:scrgbClr r="0" g="0" b="0"/>
        </a:fillRef>
        <a:effectRef idx="0">
          <a:scrgbClr r="0" g="0" b="0"/>
        </a:effectRef>
        <a:fontRef idx="minor"/>
      </dsp:style>
    </dsp:sp>
    <dsp:sp modelId="{AFBD5240-50FA-5744-8807-A8C606ED29F8}">
      <dsp:nvSpPr>
        <dsp:cNvPr id="0" name=""/>
        <dsp:cNvSpPr/>
      </dsp:nvSpPr>
      <dsp:spPr>
        <a:xfrm>
          <a:off x="1435891" y="2610943"/>
          <a:ext cx="1215368" cy="789989"/>
        </a:xfrm>
        <a:prstGeom prst="round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da-DK" sz="1500" kern="1200" smtClean="0"/>
            <a:t>Evaluation</a:t>
          </a:r>
          <a:endParaRPr lang="da-DK" sz="1500" kern="1200" dirty="0"/>
        </a:p>
      </dsp:txBody>
      <dsp:txXfrm>
        <a:off x="1474455" y="2649507"/>
        <a:ext cx="1138240" cy="712861"/>
      </dsp:txXfrm>
    </dsp:sp>
    <dsp:sp modelId="{4A55DFCC-BEC7-3A41-A96F-DBE9994DE182}">
      <dsp:nvSpPr>
        <dsp:cNvPr id="0" name=""/>
        <dsp:cNvSpPr/>
      </dsp:nvSpPr>
      <dsp:spPr>
        <a:xfrm>
          <a:off x="738421" y="395629"/>
          <a:ext cx="2610309" cy="2610309"/>
        </a:xfrm>
        <a:custGeom>
          <a:avLst/>
          <a:gdLst/>
          <a:ahLst/>
          <a:cxnLst/>
          <a:rect l="0" t="0" r="0" b="0"/>
          <a:pathLst>
            <a:path>
              <a:moveTo>
                <a:pt x="529695" y="2354960"/>
              </a:moveTo>
              <a:arcTo wR="1305154" hR="1305154" stAng="7587128" swAng="1633719"/>
            </a:path>
          </a:pathLst>
        </a:custGeom>
        <a:noFill/>
        <a:ln w="38100" cap="flat" cmpd="sng" algn="ctr">
          <a:solidFill>
            <a:scrgbClr r="0" g="0" b="0">
              <a:shade val="95000"/>
              <a:satMod val="105000"/>
            </a:scrgbClr>
          </a:solidFill>
          <a:prstDash val="solid"/>
          <a:tailEnd type="arrow"/>
        </a:ln>
        <a:effectLst/>
        <a:scene3d>
          <a:camera prst="orthographicFront"/>
          <a:lightRig rig="chilly" dir="t"/>
        </a:scene3d>
        <a:sp3d z="-40000" prstMaterial="matte"/>
      </dsp:spPr>
      <dsp:style>
        <a:lnRef idx="1">
          <a:scrgbClr r="0" g="0" b="0"/>
        </a:lnRef>
        <a:fillRef idx="0">
          <a:scrgbClr r="0" g="0" b="0"/>
        </a:fillRef>
        <a:effectRef idx="0">
          <a:scrgbClr r="0" g="0" b="0"/>
        </a:effectRef>
        <a:fontRef idx="minor"/>
      </dsp:style>
    </dsp:sp>
    <dsp:sp modelId="{002FD0FA-35B4-D943-87CD-66D8C604E2D4}">
      <dsp:nvSpPr>
        <dsp:cNvPr id="0" name=""/>
        <dsp:cNvSpPr/>
      </dsp:nvSpPr>
      <dsp:spPr>
        <a:xfrm>
          <a:off x="130736" y="1305789"/>
          <a:ext cx="1215368" cy="789989"/>
        </a:xfrm>
        <a:prstGeom prst="round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noProof="0" dirty="0" smtClean="0"/>
            <a:t>Further use?</a:t>
          </a:r>
          <a:endParaRPr lang="en-US" sz="1500" kern="1200" noProof="0" dirty="0"/>
        </a:p>
      </dsp:txBody>
      <dsp:txXfrm>
        <a:off x="169300" y="1344353"/>
        <a:ext cx="1138240" cy="712861"/>
      </dsp:txXfrm>
    </dsp:sp>
    <dsp:sp modelId="{83C2BCE6-8BDC-5A4F-B870-C062F2E4F780}">
      <dsp:nvSpPr>
        <dsp:cNvPr id="0" name=""/>
        <dsp:cNvSpPr/>
      </dsp:nvSpPr>
      <dsp:spPr>
        <a:xfrm>
          <a:off x="738421" y="395629"/>
          <a:ext cx="2610309" cy="2610309"/>
        </a:xfrm>
        <a:custGeom>
          <a:avLst/>
          <a:gdLst/>
          <a:ahLst/>
          <a:cxnLst/>
          <a:rect l="0" t="0" r="0" b="0"/>
          <a:pathLst>
            <a:path>
              <a:moveTo>
                <a:pt x="135295" y="726485"/>
              </a:moveTo>
              <a:arcTo wR="1305154" hR="1305154" stAng="12379153" swAng="1633719"/>
            </a:path>
          </a:pathLst>
        </a:custGeom>
        <a:noFill/>
        <a:ln w="38100" cap="flat" cmpd="sng" algn="ctr">
          <a:solidFill>
            <a:scrgbClr r="0" g="0" b="0">
              <a:shade val="95000"/>
              <a:satMod val="105000"/>
            </a:scrgbClr>
          </a:solidFill>
          <a:prstDash val="solid"/>
          <a:tailEnd type="arrow"/>
        </a:ln>
        <a:effectLst/>
        <a:scene3d>
          <a:camera prst="orthographicFront"/>
          <a:lightRig rig="chilly" dir="t"/>
        </a:scene3d>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1">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chMax/>
      <dgm:chPref/>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chMax/>
          <dgm:chPref/>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jpe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E932DA-B473-244B-8E67-8E7DF9FD6892}" type="datetimeFigureOut">
              <a:rPr lang="en-US" smtClean="0"/>
              <a:t>4/23/2017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43A0C0-C875-C547-B194-273E97A02683}" type="slidenum">
              <a:rPr lang="en-US" smtClean="0"/>
              <a:t>‹nr.›</a:t>
            </a:fld>
            <a:endParaRPr lang="en-US"/>
          </a:p>
        </p:txBody>
      </p:sp>
    </p:spTree>
    <p:extLst>
      <p:ext uri="{BB962C8B-B14F-4D97-AF65-F5344CB8AC3E}">
        <p14:creationId xmlns:p14="http://schemas.microsoft.com/office/powerpoint/2010/main" val="2055912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og indholdsobjekt">
    <p:spTree>
      <p:nvGrpSpPr>
        <p:cNvPr id="1" name=""/>
        <p:cNvGrpSpPr/>
        <p:nvPr/>
      </p:nvGrpSpPr>
      <p:grpSpPr>
        <a:xfrm>
          <a:off x="0" y="0"/>
          <a:ext cx="0" cy="0"/>
          <a:chOff x="0" y="0"/>
          <a:chExt cx="0" cy="0"/>
        </a:xfrm>
      </p:grpSpPr>
      <p:sp>
        <p:nvSpPr>
          <p:cNvPr id="7"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43"/>
          </a:p>
        </p:txBody>
      </p:sp>
      <p:pic>
        <p:nvPicPr>
          <p:cNvPr id="9" name="Picture 1" descr="5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177144"/>
            <a:ext cx="7644160" cy="1867488"/>
          </a:xfrm>
          <a:prstGeom prst="rect">
            <a:avLst/>
          </a:prstGeom>
        </p:spPr>
      </p:pic>
      <p:pic>
        <p:nvPicPr>
          <p:cNvPr id="10" name="Picture 2" descr="CPH_CBA_Payoff_NEG_CMY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504" y="1058115"/>
            <a:ext cx="6726280" cy="182519"/>
          </a:xfrm>
          <a:prstGeom prst="rect">
            <a:avLst/>
          </a:prstGeom>
        </p:spPr>
      </p:pic>
      <p:sp>
        <p:nvSpPr>
          <p:cNvPr id="20" name="Pladsholder til tekst 19"/>
          <p:cNvSpPr>
            <a:spLocks noGrp="1"/>
          </p:cNvSpPr>
          <p:nvPr>
            <p:ph type="body" sz="quarter" idx="10" hasCustomPrompt="1"/>
          </p:nvPr>
        </p:nvSpPr>
        <p:spPr>
          <a:xfrm>
            <a:off x="1037037" y="3349346"/>
            <a:ext cx="6807746" cy="722166"/>
          </a:xfrm>
          <a:prstGeom prst="rect">
            <a:avLst/>
          </a:prstGeom>
          <a:ln>
            <a:noFill/>
          </a:ln>
        </p:spPr>
        <p:txBody>
          <a:bodyPr/>
          <a:lstStyle>
            <a:lvl1pPr>
              <a:buNone/>
              <a:defRPr sz="2485">
                <a:solidFill>
                  <a:srgbClr val="FBB040"/>
                </a:solidFill>
              </a:defRPr>
            </a:lvl1pPr>
            <a:lvl2pPr>
              <a:buNone/>
              <a:defRPr/>
            </a:lvl2pPr>
            <a:lvl3pPr>
              <a:buNone/>
              <a:defRPr/>
            </a:lvl3pPr>
          </a:lstStyle>
          <a:p>
            <a:pPr lvl="0"/>
            <a:r>
              <a:rPr lang="da-DK" dirty="0" smtClean="0"/>
              <a:t>Tilføj titel</a:t>
            </a:r>
            <a:endParaRPr lang="da-DK" dirty="0"/>
          </a:p>
        </p:txBody>
      </p:sp>
      <p:sp>
        <p:nvSpPr>
          <p:cNvPr id="22" name="Pladsholder til tekst 21"/>
          <p:cNvSpPr>
            <a:spLocks noGrp="1"/>
          </p:cNvSpPr>
          <p:nvPr>
            <p:ph type="body" sz="quarter" idx="11" hasCustomPrompt="1"/>
          </p:nvPr>
        </p:nvSpPr>
        <p:spPr>
          <a:xfrm>
            <a:off x="1037036" y="4073776"/>
            <a:ext cx="6816159" cy="2103159"/>
          </a:xfrm>
          <a:prstGeom prst="rect">
            <a:avLst/>
          </a:prstGeom>
        </p:spPr>
        <p:txBody>
          <a:bodyPr/>
          <a:lstStyle>
            <a:lvl1pPr>
              <a:buNone/>
              <a:defRPr sz="966" baseline="0">
                <a:solidFill>
                  <a:srgbClr val="FFFFFF"/>
                </a:solidFill>
              </a:defRPr>
            </a:lvl1pPr>
          </a:lstStyle>
          <a:p>
            <a:pPr lvl="0"/>
            <a:r>
              <a:rPr lang="da-DK" dirty="0" smtClean="0">
                <a:solidFill>
                  <a:srgbClr val="FFFFFF"/>
                </a:solidFill>
              </a:rPr>
              <a:t>PowerPoint 31.07.2012 [RET DATO]</a:t>
            </a:r>
            <a:endParaRPr lang="da-DK" dirty="0"/>
          </a:p>
        </p:txBody>
      </p:sp>
      <p:pic>
        <p:nvPicPr>
          <p:cNvPr id="11" name="Picture 5" descr="CPHbusinessNEG_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5542" y="9992"/>
            <a:ext cx="2152751" cy="854039"/>
          </a:xfrm>
          <a:prstGeom prst="rect">
            <a:avLst/>
          </a:prstGeom>
        </p:spPr>
      </p:pic>
    </p:spTree>
    <p:extLst>
      <p:ext uri="{BB962C8B-B14F-4D97-AF65-F5344CB8AC3E}">
        <p14:creationId xmlns:p14="http://schemas.microsoft.com/office/powerpoint/2010/main" val="5346128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Nyt emne">
    <p:spTree>
      <p:nvGrpSpPr>
        <p:cNvPr id="1" name=""/>
        <p:cNvGrpSpPr/>
        <p:nvPr/>
      </p:nvGrpSpPr>
      <p:grpSpPr>
        <a:xfrm>
          <a:off x="0" y="0"/>
          <a:ext cx="0" cy="0"/>
          <a:chOff x="0" y="0"/>
          <a:chExt cx="0" cy="0"/>
        </a:xfrm>
      </p:grpSpPr>
      <p:sp>
        <p:nvSpPr>
          <p:cNvPr id="3"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43"/>
          </a:p>
        </p:txBody>
      </p:sp>
      <p:pic>
        <p:nvPicPr>
          <p:cNvPr id="4" name="Picture 6" descr="3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200325"/>
            <a:ext cx="6900755" cy="3168687"/>
          </a:xfrm>
          <a:prstGeom prst="rect">
            <a:avLst/>
          </a:prstGeom>
        </p:spPr>
      </p:pic>
      <p:sp>
        <p:nvSpPr>
          <p:cNvPr id="8" name="Pladsholder til tekst 7"/>
          <p:cNvSpPr>
            <a:spLocks noGrp="1"/>
          </p:cNvSpPr>
          <p:nvPr>
            <p:ph type="body" sz="quarter" idx="10" hasCustomPrompt="1"/>
          </p:nvPr>
        </p:nvSpPr>
        <p:spPr>
          <a:xfrm>
            <a:off x="1037189" y="4468600"/>
            <a:ext cx="6982068" cy="717493"/>
          </a:xfrm>
          <a:prstGeom prst="rect">
            <a:avLst/>
          </a:prstGeom>
        </p:spPr>
        <p:txBody>
          <a:bodyPr/>
          <a:lstStyle>
            <a:lvl1pPr>
              <a:buNone/>
              <a:defRPr sz="2485">
                <a:solidFill>
                  <a:srgbClr val="FBB040"/>
                </a:solidFill>
              </a:defRPr>
            </a:lvl1pPr>
          </a:lstStyle>
          <a:p>
            <a:pPr lvl="0"/>
            <a:r>
              <a:rPr lang="da-DK" dirty="0" smtClean="0"/>
              <a:t>Overskrift</a:t>
            </a:r>
            <a:endParaRPr lang="da-DK" dirty="0"/>
          </a:p>
        </p:txBody>
      </p:sp>
      <p:sp>
        <p:nvSpPr>
          <p:cNvPr id="12" name="Pladsholder til tekst 11"/>
          <p:cNvSpPr>
            <a:spLocks noGrp="1"/>
          </p:cNvSpPr>
          <p:nvPr>
            <p:ph type="body" sz="quarter" idx="11" hasCustomPrompt="1"/>
          </p:nvPr>
        </p:nvSpPr>
        <p:spPr>
          <a:xfrm>
            <a:off x="1037037" y="5194508"/>
            <a:ext cx="6982220" cy="1369537"/>
          </a:xfrm>
          <a:prstGeom prst="rect">
            <a:avLst/>
          </a:prstGeom>
        </p:spPr>
        <p:txBody>
          <a:bodyPr/>
          <a:lstStyle>
            <a:lvl1pPr marL="0" indent="0">
              <a:buFontTx/>
              <a:buNone/>
              <a:defRPr baseline="0">
                <a:solidFill>
                  <a:srgbClr val="FFFFFF"/>
                </a:solidFill>
              </a:defRPr>
            </a:lvl1pPr>
          </a:lstStyle>
          <a:p>
            <a:pPr lvl="0"/>
            <a:r>
              <a:rPr lang="da-DK" dirty="0" err="1" smtClean="0"/>
              <a:t>Duis</a:t>
            </a:r>
            <a:r>
              <a:rPr lang="da-DK" dirty="0" smtClean="0"/>
              <a:t> </a:t>
            </a:r>
            <a:r>
              <a:rPr lang="da-DK" dirty="0" err="1" smtClean="0"/>
              <a:t>autem</a:t>
            </a:r>
            <a:r>
              <a:rPr lang="da-DK" dirty="0" smtClean="0"/>
              <a:t> vel </a:t>
            </a:r>
            <a:r>
              <a:rPr lang="da-DK" dirty="0" err="1" smtClean="0"/>
              <a:t>eum</a:t>
            </a:r>
            <a:r>
              <a:rPr lang="da-DK" dirty="0" smtClean="0"/>
              <a:t> </a:t>
            </a:r>
            <a:r>
              <a:rPr lang="da-DK" dirty="0" err="1" smtClean="0"/>
              <a:t>iriure</a:t>
            </a:r>
            <a:r>
              <a:rPr lang="da-DK" dirty="0" smtClean="0"/>
              <a:t> </a:t>
            </a:r>
            <a:r>
              <a:rPr lang="da-DK" dirty="0" err="1" smtClean="0"/>
              <a:t>dolor</a:t>
            </a:r>
            <a:r>
              <a:rPr lang="da-DK" dirty="0" smtClean="0"/>
              <a:t> in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endParaRPr lang="da-DK" dirty="0"/>
          </a:p>
        </p:txBody>
      </p:sp>
      <p:pic>
        <p:nvPicPr>
          <p:cNvPr id="6" name="Picture 5" descr="CPHbusinessNEG_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5542" y="9992"/>
            <a:ext cx="2152751" cy="854039"/>
          </a:xfrm>
          <a:prstGeom prst="rect">
            <a:avLst/>
          </a:prstGeom>
        </p:spPr>
      </p:pic>
    </p:spTree>
    <p:extLst>
      <p:ext uri="{BB962C8B-B14F-4D97-AF65-F5344CB8AC3E}">
        <p14:creationId xmlns:p14="http://schemas.microsoft.com/office/powerpoint/2010/main" val="330422238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510347" y="669693"/>
            <a:ext cx="8086620" cy="1143427"/>
          </a:xfrm>
          <a:prstGeom prst="rect">
            <a:avLst/>
          </a:prstGeom>
        </p:spPr>
        <p:txBody>
          <a:bodyPr/>
          <a:lstStyle>
            <a:lvl1pPr>
              <a:buNone/>
              <a:defRPr sz="2485" b="1" baseline="0">
                <a:solidFill>
                  <a:srgbClr val="FBB040"/>
                </a:solidFill>
              </a:defRPr>
            </a:lvl1pPr>
          </a:lstStyle>
          <a:p>
            <a:pPr lvl="0"/>
            <a:r>
              <a:rPr lang="da-DK" dirty="0" smtClean="0"/>
              <a:t>Skriv titel</a:t>
            </a:r>
            <a:endParaRPr lang="da-DK" dirty="0"/>
          </a:p>
        </p:txBody>
      </p:sp>
      <p:sp>
        <p:nvSpPr>
          <p:cNvPr id="5" name="Pladsholder til indhold 4"/>
          <p:cNvSpPr>
            <a:spLocks noGrp="1"/>
          </p:cNvSpPr>
          <p:nvPr>
            <p:ph sz="quarter" idx="12"/>
          </p:nvPr>
        </p:nvSpPr>
        <p:spPr>
          <a:xfrm>
            <a:off x="510347" y="2116875"/>
            <a:ext cx="8086620" cy="3773393"/>
          </a:xfrm>
          <a:prstGeom prst="rect">
            <a:avLst/>
          </a:prstGeom>
        </p:spPr>
        <p:txBody>
          <a:bodyPr/>
          <a:lstStyle>
            <a:lvl1pPr>
              <a:defRPr sz="1795"/>
            </a:lvl1pPr>
            <a:lvl2pPr>
              <a:defRPr sz="1381"/>
            </a:lvl2pPr>
            <a:lvl3pPr>
              <a:defRPr sz="1381"/>
            </a:lvl3pPr>
            <a:lvl4pPr>
              <a:defRPr sz="1381"/>
            </a:lvl4pPr>
            <a:lvl5pPr>
              <a:defRPr sz="1381"/>
            </a:lvl5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dirty="0"/>
          </a:p>
        </p:txBody>
      </p:sp>
    </p:spTree>
    <p:extLst>
      <p:ext uri="{BB962C8B-B14F-4D97-AF65-F5344CB8AC3E}">
        <p14:creationId xmlns:p14="http://schemas.microsoft.com/office/powerpoint/2010/main" val="53430288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 indholdsobjekter">
    <p:spTree>
      <p:nvGrpSpPr>
        <p:cNvPr id="1" name=""/>
        <p:cNvGrpSpPr/>
        <p:nvPr/>
      </p:nvGrpSpPr>
      <p:grpSpPr>
        <a:xfrm>
          <a:off x="0" y="0"/>
          <a:ext cx="0" cy="0"/>
          <a:chOff x="0" y="0"/>
          <a:chExt cx="0" cy="0"/>
        </a:xfrm>
      </p:grpSpPr>
      <p:sp>
        <p:nvSpPr>
          <p:cNvPr id="3" name="Pladsholder til indhold 2"/>
          <p:cNvSpPr>
            <a:spLocks noGrp="1"/>
          </p:cNvSpPr>
          <p:nvPr>
            <p:ph sz="half" idx="1"/>
          </p:nvPr>
        </p:nvSpPr>
        <p:spPr>
          <a:xfrm>
            <a:off x="510346" y="2056143"/>
            <a:ext cx="3985454" cy="4070020"/>
          </a:xfrm>
          <a:prstGeom prst="rect">
            <a:avLst/>
          </a:prstGeom>
        </p:spPr>
        <p:txBody>
          <a:bodyPr lIns="99377" tIns="49688" rIns="99377" bIns="49688"/>
          <a:lstStyle>
            <a:lvl1pPr>
              <a:defRPr sz="1795"/>
            </a:lvl1pPr>
            <a:lvl2pPr>
              <a:defRPr sz="1381"/>
            </a:lvl2pPr>
            <a:lvl3pPr>
              <a:defRPr sz="1381"/>
            </a:lvl3pPr>
            <a:lvl4pPr>
              <a:defRPr sz="1381"/>
            </a:lvl4pPr>
            <a:lvl5pPr>
              <a:defRPr sz="1381"/>
            </a:lvl5pPr>
            <a:lvl6pPr>
              <a:defRPr sz="1381"/>
            </a:lvl6pPr>
            <a:lvl7pPr>
              <a:defRPr sz="1381"/>
            </a:lvl7pPr>
            <a:lvl8pPr>
              <a:defRPr sz="1381"/>
            </a:lvl8pPr>
            <a:lvl9pPr>
              <a:defRPr sz="1381"/>
            </a:lvl9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dirty="0"/>
          </a:p>
        </p:txBody>
      </p:sp>
      <p:sp>
        <p:nvSpPr>
          <p:cNvPr id="4" name="Pladsholder til indhold 3"/>
          <p:cNvSpPr>
            <a:spLocks noGrp="1"/>
          </p:cNvSpPr>
          <p:nvPr>
            <p:ph sz="half" idx="2"/>
          </p:nvPr>
        </p:nvSpPr>
        <p:spPr>
          <a:xfrm>
            <a:off x="4648201" y="2056145"/>
            <a:ext cx="3948767" cy="4070019"/>
          </a:xfrm>
          <a:prstGeom prst="rect">
            <a:avLst/>
          </a:prstGeom>
        </p:spPr>
        <p:txBody>
          <a:bodyPr lIns="99377" tIns="49688" rIns="99377" bIns="49688"/>
          <a:lstStyle>
            <a:lvl1pPr>
              <a:defRPr sz="1795"/>
            </a:lvl1pPr>
            <a:lvl2pPr>
              <a:defRPr sz="1381"/>
            </a:lvl2pPr>
            <a:lvl3pPr>
              <a:defRPr sz="1381"/>
            </a:lvl3pPr>
            <a:lvl4pPr>
              <a:defRPr sz="1381"/>
            </a:lvl4pPr>
            <a:lvl5pPr>
              <a:defRPr sz="1381"/>
            </a:lvl5pPr>
            <a:lvl6pPr>
              <a:defRPr sz="1381"/>
            </a:lvl6pPr>
            <a:lvl7pPr>
              <a:defRPr sz="1381"/>
            </a:lvl7pPr>
            <a:lvl8pPr>
              <a:defRPr sz="1381"/>
            </a:lvl8pPr>
            <a:lvl9pPr>
              <a:defRPr sz="1381"/>
            </a:lvl9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dirty="0"/>
          </a:p>
        </p:txBody>
      </p:sp>
      <p:sp>
        <p:nvSpPr>
          <p:cNvPr id="8" name="Pladsholder til tekst 5"/>
          <p:cNvSpPr>
            <a:spLocks noGrp="1"/>
          </p:cNvSpPr>
          <p:nvPr>
            <p:ph type="body" sz="quarter" idx="13" hasCustomPrompt="1"/>
          </p:nvPr>
        </p:nvSpPr>
        <p:spPr>
          <a:xfrm>
            <a:off x="510347" y="669693"/>
            <a:ext cx="8086620" cy="1143427"/>
          </a:xfrm>
          <a:prstGeom prst="rect">
            <a:avLst/>
          </a:prstGeom>
        </p:spPr>
        <p:txBody>
          <a:bodyPr/>
          <a:lstStyle>
            <a:lvl1pPr>
              <a:buNone/>
              <a:defRPr sz="2485" b="1" baseline="0">
                <a:solidFill>
                  <a:srgbClr val="FBB040"/>
                </a:solidFill>
              </a:defRPr>
            </a:lvl1pPr>
          </a:lstStyle>
          <a:p>
            <a:pPr lvl="0"/>
            <a:r>
              <a:rPr lang="da-DK" dirty="0" smtClean="0"/>
              <a:t>Skriv titel</a:t>
            </a:r>
            <a:endParaRPr lang="da-DK" dirty="0"/>
          </a:p>
        </p:txBody>
      </p:sp>
    </p:spTree>
    <p:extLst>
      <p:ext uri="{BB962C8B-B14F-4D97-AF65-F5344CB8AC3E}">
        <p14:creationId xmlns:p14="http://schemas.microsoft.com/office/powerpoint/2010/main" val="4150799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dsholder til tekst 2"/>
          <p:cNvSpPr>
            <a:spLocks noGrp="1"/>
          </p:cNvSpPr>
          <p:nvPr>
            <p:ph type="body" idx="1"/>
          </p:nvPr>
        </p:nvSpPr>
        <p:spPr>
          <a:xfrm>
            <a:off x="510346" y="2029639"/>
            <a:ext cx="3987042" cy="639762"/>
          </a:xfrm>
          <a:prstGeom prst="rect">
            <a:avLst/>
          </a:prstGeom>
        </p:spPr>
        <p:txBody>
          <a:bodyPr lIns="99377" tIns="49688" rIns="99377" bIns="49688" anchor="b"/>
          <a:lstStyle>
            <a:lvl1pPr marL="0" indent="0">
              <a:buNone/>
              <a:defRPr sz="1795" b="1"/>
            </a:lvl1pPr>
            <a:lvl2pPr marL="342962" indent="0">
              <a:buNone/>
              <a:defRPr sz="1519" b="1"/>
            </a:lvl2pPr>
            <a:lvl3pPr marL="685925" indent="0">
              <a:buNone/>
              <a:defRPr sz="1381" b="1"/>
            </a:lvl3pPr>
            <a:lvl4pPr marL="1028888" indent="0">
              <a:buNone/>
              <a:defRPr sz="1174" b="1"/>
            </a:lvl4pPr>
            <a:lvl5pPr marL="1371850" indent="0">
              <a:buNone/>
              <a:defRPr sz="1174" b="1"/>
            </a:lvl5pPr>
            <a:lvl6pPr marL="1714812" indent="0">
              <a:buNone/>
              <a:defRPr sz="1174" b="1"/>
            </a:lvl6pPr>
            <a:lvl7pPr marL="2057775" indent="0">
              <a:buNone/>
              <a:defRPr sz="1174" b="1"/>
            </a:lvl7pPr>
            <a:lvl8pPr marL="2400737" indent="0">
              <a:buNone/>
              <a:defRPr sz="1174" b="1"/>
            </a:lvl8pPr>
            <a:lvl9pPr marL="2743700" indent="0">
              <a:buNone/>
              <a:defRPr sz="1174" b="1"/>
            </a:lvl9pPr>
          </a:lstStyle>
          <a:p>
            <a:pPr lvl="0"/>
            <a:r>
              <a:rPr lang="da-DK" smtClean="0"/>
              <a:t>Klik for at redigere i master</a:t>
            </a:r>
          </a:p>
        </p:txBody>
      </p:sp>
      <p:sp>
        <p:nvSpPr>
          <p:cNvPr id="4" name="Pladsholder til indhold 3"/>
          <p:cNvSpPr>
            <a:spLocks noGrp="1"/>
          </p:cNvSpPr>
          <p:nvPr>
            <p:ph sz="half" idx="2"/>
          </p:nvPr>
        </p:nvSpPr>
        <p:spPr>
          <a:xfrm>
            <a:off x="510346" y="2669402"/>
            <a:ext cx="3987041" cy="3456762"/>
          </a:xfrm>
          <a:prstGeom prst="rect">
            <a:avLst/>
          </a:prstGeom>
        </p:spPr>
        <p:txBody>
          <a:bodyPr lIns="99377" tIns="49688" rIns="99377" bIns="49688"/>
          <a:lstStyle>
            <a:lvl1pPr>
              <a:defRPr sz="1795"/>
            </a:lvl1pPr>
            <a:lvl2pPr>
              <a:defRPr sz="1381"/>
            </a:lvl2pPr>
            <a:lvl3pPr>
              <a:defRPr sz="1381"/>
            </a:lvl3pPr>
            <a:lvl4pPr>
              <a:defRPr sz="1381"/>
            </a:lvl4pPr>
            <a:lvl5pPr>
              <a:defRPr sz="1381"/>
            </a:lvl5pPr>
            <a:lvl6pPr>
              <a:defRPr sz="1174"/>
            </a:lvl6pPr>
            <a:lvl7pPr>
              <a:defRPr sz="1174"/>
            </a:lvl7pPr>
            <a:lvl8pPr>
              <a:defRPr sz="1174"/>
            </a:lvl8pPr>
            <a:lvl9pPr>
              <a:defRPr sz="1174"/>
            </a:lvl9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dirty="0"/>
          </a:p>
        </p:txBody>
      </p:sp>
      <p:sp>
        <p:nvSpPr>
          <p:cNvPr id="5" name="Pladsholder til tekst 4"/>
          <p:cNvSpPr>
            <a:spLocks noGrp="1"/>
          </p:cNvSpPr>
          <p:nvPr>
            <p:ph type="body" sz="quarter" idx="3"/>
          </p:nvPr>
        </p:nvSpPr>
        <p:spPr>
          <a:xfrm>
            <a:off x="4645027" y="2029639"/>
            <a:ext cx="3951941" cy="639762"/>
          </a:xfrm>
          <a:prstGeom prst="rect">
            <a:avLst/>
          </a:prstGeom>
        </p:spPr>
        <p:txBody>
          <a:bodyPr lIns="99377" tIns="49688" rIns="99377" bIns="49688" anchor="b"/>
          <a:lstStyle>
            <a:lvl1pPr marL="0" indent="0">
              <a:buNone/>
              <a:defRPr sz="1795" b="1"/>
            </a:lvl1pPr>
            <a:lvl2pPr marL="342962" indent="0">
              <a:buNone/>
              <a:defRPr sz="1519" b="1"/>
            </a:lvl2pPr>
            <a:lvl3pPr marL="685925" indent="0">
              <a:buNone/>
              <a:defRPr sz="1381" b="1"/>
            </a:lvl3pPr>
            <a:lvl4pPr marL="1028888" indent="0">
              <a:buNone/>
              <a:defRPr sz="1174" b="1"/>
            </a:lvl4pPr>
            <a:lvl5pPr marL="1371850" indent="0">
              <a:buNone/>
              <a:defRPr sz="1174" b="1"/>
            </a:lvl5pPr>
            <a:lvl6pPr marL="1714812" indent="0">
              <a:buNone/>
              <a:defRPr sz="1174" b="1"/>
            </a:lvl6pPr>
            <a:lvl7pPr marL="2057775" indent="0">
              <a:buNone/>
              <a:defRPr sz="1174" b="1"/>
            </a:lvl7pPr>
            <a:lvl8pPr marL="2400737" indent="0">
              <a:buNone/>
              <a:defRPr sz="1174" b="1"/>
            </a:lvl8pPr>
            <a:lvl9pPr marL="2743700" indent="0">
              <a:buNone/>
              <a:defRPr sz="1174" b="1"/>
            </a:lvl9pPr>
          </a:lstStyle>
          <a:p>
            <a:pPr lvl="0"/>
            <a:r>
              <a:rPr lang="da-DK" smtClean="0"/>
              <a:t>Klik for at redigere i master</a:t>
            </a:r>
          </a:p>
        </p:txBody>
      </p:sp>
      <p:sp>
        <p:nvSpPr>
          <p:cNvPr id="6" name="Pladsholder til indhold 5"/>
          <p:cNvSpPr>
            <a:spLocks noGrp="1"/>
          </p:cNvSpPr>
          <p:nvPr>
            <p:ph sz="quarter" idx="4"/>
          </p:nvPr>
        </p:nvSpPr>
        <p:spPr>
          <a:xfrm>
            <a:off x="4645027" y="2669404"/>
            <a:ext cx="3951941" cy="3456761"/>
          </a:xfrm>
          <a:prstGeom prst="rect">
            <a:avLst/>
          </a:prstGeom>
        </p:spPr>
        <p:txBody>
          <a:bodyPr lIns="99377" tIns="49688" rIns="99377" bIns="49688"/>
          <a:lstStyle>
            <a:lvl1pPr>
              <a:defRPr sz="1795"/>
            </a:lvl1pPr>
            <a:lvl2pPr>
              <a:defRPr sz="1381"/>
            </a:lvl2pPr>
            <a:lvl3pPr>
              <a:defRPr sz="1381"/>
            </a:lvl3pPr>
            <a:lvl4pPr>
              <a:defRPr sz="1381"/>
            </a:lvl4pPr>
            <a:lvl5pPr>
              <a:defRPr sz="1381"/>
            </a:lvl5pPr>
            <a:lvl6pPr>
              <a:defRPr sz="1174"/>
            </a:lvl6pPr>
            <a:lvl7pPr>
              <a:defRPr sz="1174"/>
            </a:lvl7pPr>
            <a:lvl8pPr>
              <a:defRPr sz="1174"/>
            </a:lvl8pPr>
            <a:lvl9pPr>
              <a:defRPr sz="1174"/>
            </a:lvl9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dirty="0"/>
          </a:p>
        </p:txBody>
      </p:sp>
      <p:sp>
        <p:nvSpPr>
          <p:cNvPr id="10" name="Pladsholder til tekst 5"/>
          <p:cNvSpPr>
            <a:spLocks noGrp="1"/>
          </p:cNvSpPr>
          <p:nvPr>
            <p:ph type="body" sz="quarter" idx="13" hasCustomPrompt="1"/>
          </p:nvPr>
        </p:nvSpPr>
        <p:spPr>
          <a:xfrm>
            <a:off x="510347" y="669693"/>
            <a:ext cx="8086620" cy="1143427"/>
          </a:xfrm>
          <a:prstGeom prst="rect">
            <a:avLst/>
          </a:prstGeom>
        </p:spPr>
        <p:txBody>
          <a:bodyPr/>
          <a:lstStyle>
            <a:lvl1pPr>
              <a:buNone/>
              <a:defRPr sz="2485" b="1" baseline="0">
                <a:solidFill>
                  <a:srgbClr val="FBB040"/>
                </a:solidFill>
              </a:defRPr>
            </a:lvl1pPr>
          </a:lstStyle>
          <a:p>
            <a:pPr lvl="0"/>
            <a:r>
              <a:rPr lang="da-DK" dirty="0" smtClean="0"/>
              <a:t>Skriv titel</a:t>
            </a:r>
            <a:endParaRPr lang="da-DK" dirty="0"/>
          </a:p>
        </p:txBody>
      </p:sp>
    </p:spTree>
    <p:extLst>
      <p:ext uri="{BB962C8B-B14F-4D97-AF65-F5344CB8AC3E}">
        <p14:creationId xmlns:p14="http://schemas.microsoft.com/office/powerpoint/2010/main" val="326019071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9" y="4800600"/>
            <a:ext cx="5486400" cy="566738"/>
          </a:xfrm>
          <a:prstGeom prst="rect">
            <a:avLst/>
          </a:prstGeom>
        </p:spPr>
        <p:txBody>
          <a:bodyPr lIns="99377" tIns="49688" rIns="99377" bIns="49688" anchor="b"/>
          <a:lstStyle>
            <a:lvl1pPr algn="l">
              <a:defRPr sz="1795" b="1"/>
            </a:lvl1pPr>
          </a:lstStyle>
          <a:p>
            <a:r>
              <a:rPr lang="da-DK" smtClean="0"/>
              <a:t>Klik for at redigere i master</a:t>
            </a:r>
            <a:endParaRPr lang="da-DK" dirty="0"/>
          </a:p>
        </p:txBody>
      </p:sp>
      <p:sp>
        <p:nvSpPr>
          <p:cNvPr id="3" name="Pladsholder til billede 2"/>
          <p:cNvSpPr>
            <a:spLocks noGrp="1"/>
          </p:cNvSpPr>
          <p:nvPr>
            <p:ph type="pic" idx="1"/>
          </p:nvPr>
        </p:nvSpPr>
        <p:spPr>
          <a:xfrm>
            <a:off x="1792289" y="746113"/>
            <a:ext cx="5486400" cy="3981463"/>
          </a:xfrm>
          <a:prstGeom prst="rect">
            <a:avLst/>
          </a:prstGeom>
        </p:spPr>
        <p:txBody>
          <a:bodyPr lIns="99377" tIns="49688" rIns="99377" bIns="49688"/>
          <a:lstStyle>
            <a:lvl1pPr marL="0" indent="0">
              <a:buNone/>
              <a:defRPr sz="2416"/>
            </a:lvl1pPr>
            <a:lvl2pPr marL="342962" indent="0">
              <a:buNone/>
              <a:defRPr sz="2071"/>
            </a:lvl2pPr>
            <a:lvl3pPr marL="685925" indent="0">
              <a:buNone/>
              <a:defRPr sz="1795"/>
            </a:lvl3pPr>
            <a:lvl4pPr marL="1028888" indent="0">
              <a:buNone/>
              <a:defRPr sz="1519"/>
            </a:lvl4pPr>
            <a:lvl5pPr marL="1371850" indent="0">
              <a:buNone/>
              <a:defRPr sz="1519"/>
            </a:lvl5pPr>
            <a:lvl6pPr marL="1714812" indent="0">
              <a:buNone/>
              <a:defRPr sz="1519"/>
            </a:lvl6pPr>
            <a:lvl7pPr marL="2057775" indent="0">
              <a:buNone/>
              <a:defRPr sz="1519"/>
            </a:lvl7pPr>
            <a:lvl8pPr marL="2400737" indent="0">
              <a:buNone/>
              <a:defRPr sz="1519"/>
            </a:lvl8pPr>
            <a:lvl9pPr marL="2743700" indent="0">
              <a:buNone/>
              <a:defRPr sz="1519"/>
            </a:lvl9pPr>
          </a:lstStyle>
          <a:p>
            <a:r>
              <a:rPr lang="da-DK" smtClean="0"/>
              <a:t>Klik på ikonet for at tilføje et billede</a:t>
            </a:r>
            <a:endParaRPr lang="da-DK"/>
          </a:p>
        </p:txBody>
      </p:sp>
      <p:sp>
        <p:nvSpPr>
          <p:cNvPr id="4" name="Pladsholder til tekst 3"/>
          <p:cNvSpPr>
            <a:spLocks noGrp="1"/>
          </p:cNvSpPr>
          <p:nvPr>
            <p:ph type="body" sz="half" idx="2"/>
          </p:nvPr>
        </p:nvSpPr>
        <p:spPr>
          <a:xfrm>
            <a:off x="1792289" y="5367338"/>
            <a:ext cx="5486400" cy="804862"/>
          </a:xfrm>
          <a:prstGeom prst="rect">
            <a:avLst/>
          </a:prstGeom>
        </p:spPr>
        <p:txBody>
          <a:bodyPr lIns="99377" tIns="49688" rIns="99377" bIns="49688"/>
          <a:lstStyle>
            <a:lvl1pPr marL="0" indent="0">
              <a:buNone/>
              <a:defRPr sz="1381"/>
            </a:lvl1pPr>
            <a:lvl2pPr marL="342962" indent="0">
              <a:buNone/>
              <a:defRPr sz="897"/>
            </a:lvl2pPr>
            <a:lvl3pPr marL="685925" indent="0">
              <a:buNone/>
              <a:defRPr sz="759"/>
            </a:lvl3pPr>
            <a:lvl4pPr marL="1028888" indent="0">
              <a:buNone/>
              <a:defRPr sz="690"/>
            </a:lvl4pPr>
            <a:lvl5pPr marL="1371850" indent="0">
              <a:buNone/>
              <a:defRPr sz="690"/>
            </a:lvl5pPr>
            <a:lvl6pPr marL="1714812" indent="0">
              <a:buNone/>
              <a:defRPr sz="690"/>
            </a:lvl6pPr>
            <a:lvl7pPr marL="2057775" indent="0">
              <a:buNone/>
              <a:defRPr sz="690"/>
            </a:lvl7pPr>
            <a:lvl8pPr marL="2400737" indent="0">
              <a:buNone/>
              <a:defRPr sz="690"/>
            </a:lvl8pPr>
            <a:lvl9pPr marL="2743700" indent="0">
              <a:buNone/>
              <a:defRPr sz="690"/>
            </a:lvl9pPr>
          </a:lstStyle>
          <a:p>
            <a:pPr lvl="0"/>
            <a:r>
              <a:rPr lang="da-DK" smtClean="0"/>
              <a:t>Klik for at redigere i master</a:t>
            </a:r>
          </a:p>
        </p:txBody>
      </p:sp>
    </p:spTree>
    <p:extLst>
      <p:ext uri="{BB962C8B-B14F-4D97-AF65-F5344CB8AC3E}">
        <p14:creationId xmlns:p14="http://schemas.microsoft.com/office/powerpoint/2010/main" val="3388021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elslide">
    <p:spTree>
      <p:nvGrpSpPr>
        <p:cNvPr id="1" name=""/>
        <p:cNvGrpSpPr/>
        <p:nvPr/>
      </p:nvGrpSpPr>
      <p:grpSpPr>
        <a:xfrm>
          <a:off x="0" y="0"/>
          <a:ext cx="0" cy="0"/>
          <a:chOff x="0" y="0"/>
          <a:chExt cx="0" cy="0"/>
        </a:xfrm>
      </p:grpSpPr>
      <p:sp>
        <p:nvSpPr>
          <p:cNvPr id="2" name="Titel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da-DK" smtClean="0"/>
              <a:t>Klik for at redigere i master</a:t>
            </a:r>
            <a:endParaRPr lang="da-DK"/>
          </a:p>
        </p:txBody>
      </p:sp>
      <p:sp>
        <p:nvSpPr>
          <p:cNvPr id="3" name="Undertitel 2"/>
          <p:cNvSpPr>
            <a:spLocks noGrp="1"/>
          </p:cNvSpPr>
          <p:nvPr>
            <p:ph type="subTitle" idx="1"/>
          </p:nvPr>
        </p:nvSpPr>
        <p:spPr>
          <a:xfrm>
            <a:off x="1143000" y="3602038"/>
            <a:ext cx="6858000" cy="165576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a-DK" smtClean="0"/>
              <a:t>Klik for at redigere i master</a:t>
            </a:r>
            <a:endParaRPr lang="da-DK"/>
          </a:p>
        </p:txBody>
      </p:sp>
      <p:sp>
        <p:nvSpPr>
          <p:cNvPr id="4" name="Pladsholder til dato 3"/>
          <p:cNvSpPr>
            <a:spLocks noGrp="1"/>
          </p:cNvSpPr>
          <p:nvPr>
            <p:ph type="dt" sz="half" idx="10"/>
          </p:nvPr>
        </p:nvSpPr>
        <p:spPr>
          <a:xfrm>
            <a:off x="628650" y="6356351"/>
            <a:ext cx="2057400" cy="365125"/>
          </a:xfrm>
          <a:prstGeom prst="rect">
            <a:avLst/>
          </a:prstGeom>
        </p:spPr>
        <p:txBody>
          <a:bodyPr/>
          <a:lstStyle/>
          <a:p>
            <a:fld id="{777E489A-803B-4F68-B2EA-AE71F42707E0}" type="datetimeFigureOut">
              <a:rPr lang="da-DK" smtClean="0"/>
              <a:t>23-04-2017</a:t>
            </a:fld>
            <a:endParaRPr lang="da-DK"/>
          </a:p>
        </p:txBody>
      </p:sp>
      <p:sp>
        <p:nvSpPr>
          <p:cNvPr id="5" name="Pladsholder til sidefod 4"/>
          <p:cNvSpPr>
            <a:spLocks noGrp="1"/>
          </p:cNvSpPr>
          <p:nvPr>
            <p:ph type="ftr" sz="quarter" idx="11"/>
          </p:nvPr>
        </p:nvSpPr>
        <p:spPr>
          <a:xfrm>
            <a:off x="3028950" y="6356351"/>
            <a:ext cx="3086100" cy="365125"/>
          </a:xfrm>
          <a:prstGeom prst="rect">
            <a:avLst/>
          </a:prstGeom>
        </p:spPr>
        <p:txBody>
          <a:bodyPr/>
          <a:lstStyle/>
          <a:p>
            <a:endParaRPr lang="da-DK"/>
          </a:p>
        </p:txBody>
      </p:sp>
      <p:sp>
        <p:nvSpPr>
          <p:cNvPr id="6" name="Pladsholder til slidenummer 5"/>
          <p:cNvSpPr>
            <a:spLocks noGrp="1"/>
          </p:cNvSpPr>
          <p:nvPr>
            <p:ph type="sldNum" sz="quarter" idx="12"/>
          </p:nvPr>
        </p:nvSpPr>
        <p:spPr>
          <a:xfrm>
            <a:off x="6457950" y="6356351"/>
            <a:ext cx="2057400" cy="365125"/>
          </a:xfrm>
          <a:prstGeom prst="rect">
            <a:avLst/>
          </a:prstGeom>
        </p:spPr>
        <p:txBody>
          <a:bodyPr/>
          <a:lstStyle/>
          <a:p>
            <a:fld id="{D8DAABB3-CF67-4791-B36A-98459AD25115}" type="slidenum">
              <a:rPr lang="da-DK" smtClean="0"/>
              <a:t>‹nr.›</a:t>
            </a:fld>
            <a:endParaRPr lang="da-DK"/>
          </a:p>
        </p:txBody>
      </p:sp>
    </p:spTree>
    <p:extLst>
      <p:ext uri="{BB962C8B-B14F-4D97-AF65-F5344CB8AC3E}">
        <p14:creationId xmlns:p14="http://schemas.microsoft.com/office/powerpoint/2010/main" val="1584970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el og indholdsobjekt">
    <p:spTree>
      <p:nvGrpSpPr>
        <p:cNvPr id="1" name=""/>
        <p:cNvGrpSpPr/>
        <p:nvPr/>
      </p:nvGrpSpPr>
      <p:grpSpPr>
        <a:xfrm>
          <a:off x="0" y="0"/>
          <a:ext cx="0" cy="0"/>
          <a:chOff x="0" y="0"/>
          <a:chExt cx="0" cy="0"/>
        </a:xfrm>
      </p:grpSpPr>
      <p:sp>
        <p:nvSpPr>
          <p:cNvPr id="2" name="Title 1"/>
          <p:cNvSpPr>
            <a:spLocks noGrp="1"/>
          </p:cNvSpPr>
          <p:nvPr>
            <p:ph type="title"/>
          </p:nvPr>
        </p:nvSpPr>
        <p:spPr>
          <a:xfrm>
            <a:off x="228601" y="274638"/>
            <a:ext cx="8686800" cy="715962"/>
          </a:xfrm>
          <a:prstGeom prst="rect">
            <a:avLst/>
          </a:prstGeom>
        </p:spPr>
        <p:txBody>
          <a:bodyPr lIns="91437" tIns="45718" rIns="91437" bIns="45718"/>
          <a:lstStyle>
            <a:lvl1pPr>
              <a:defRPr>
                <a:latin typeface="+mn-lt"/>
              </a:defRPr>
            </a:lvl1pPr>
          </a:lstStyle>
          <a:p>
            <a:r>
              <a:rPr lang="da-DK" smtClean="0"/>
              <a:t>Klik for at redigere i master</a:t>
            </a:r>
            <a:endParaRPr lang="en-US" dirty="0"/>
          </a:p>
        </p:txBody>
      </p:sp>
      <p:sp>
        <p:nvSpPr>
          <p:cNvPr id="3" name="Content Placeholder 2"/>
          <p:cNvSpPr>
            <a:spLocks noGrp="1"/>
          </p:cNvSpPr>
          <p:nvPr>
            <p:ph idx="1"/>
          </p:nvPr>
        </p:nvSpPr>
        <p:spPr>
          <a:xfrm>
            <a:off x="228601" y="1066800"/>
            <a:ext cx="8686800" cy="5334000"/>
          </a:xfrm>
          <a:prstGeom prst="rect">
            <a:avLst/>
          </a:prstGeom>
        </p:spPr>
        <p:txBody>
          <a:bodyPr lIns="91437" tIns="45718" rIns="91437" bIns="45718"/>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a-DK" smtClean="0"/>
              <a:t>Klik for at redigere i master</a:t>
            </a:r>
          </a:p>
          <a:p>
            <a:pPr lvl="1"/>
            <a:r>
              <a:rPr lang="da-DK" smtClean="0"/>
              <a:t>Andet niveau</a:t>
            </a:r>
          </a:p>
          <a:p>
            <a:pPr lvl="2"/>
            <a:r>
              <a:rPr lang="da-DK" smtClean="0"/>
              <a:t>Tredje niveau</a:t>
            </a:r>
          </a:p>
          <a:p>
            <a:pPr lvl="3"/>
            <a:r>
              <a:rPr lang="da-DK" smtClean="0"/>
              <a:t>Fjerde niveau</a:t>
            </a:r>
          </a:p>
          <a:p>
            <a:pPr lvl="4"/>
            <a:r>
              <a:rPr lang="da-DK" smtClean="0"/>
              <a:t>Femte niveau</a:t>
            </a:r>
            <a:endParaRPr lang="en-US" dirty="0"/>
          </a:p>
        </p:txBody>
      </p:sp>
    </p:spTree>
    <p:extLst>
      <p:ext uri="{BB962C8B-B14F-4D97-AF65-F5344CB8AC3E}">
        <p14:creationId xmlns:p14="http://schemas.microsoft.com/office/powerpoint/2010/main" val="625619622"/>
      </p:ext>
    </p:extLst>
  </p:cSld>
  <p:clrMapOvr>
    <a:masterClrMapping/>
  </p:clrMapOvr>
  <p:timing>
    <p:tnLst>
      <p:par>
        <p:cTn id="1" dur="indefinite" restart="never" nodeType="tmRoot"/>
      </p:par>
    </p:tnLst>
  </p:timing>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994002" y="10001"/>
            <a:ext cx="2159999" cy="856602"/>
          </a:xfrm>
          <a:prstGeom prst="rect">
            <a:avLst/>
          </a:prstGeom>
        </p:spPr>
      </p:pic>
    </p:spTree>
    <p:extLst>
      <p:ext uri="{BB962C8B-B14F-4D97-AF65-F5344CB8AC3E}">
        <p14:creationId xmlns:p14="http://schemas.microsoft.com/office/powerpoint/2010/main" val="15392310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iming>
    <p:tnLst>
      <p:par>
        <p:cTn id="1" dur="indefinite" restart="never" nodeType="tmRoot"/>
      </p:par>
    </p:tnLst>
  </p:timing>
  <p:txStyles>
    <p:titleStyle>
      <a:lvl1pPr algn="l" defTabSz="342962" rtl="0" eaLnBrk="1" latinLnBrk="0" hangingPunct="1">
        <a:spcBef>
          <a:spcPct val="0"/>
        </a:spcBef>
        <a:buNone/>
        <a:defRPr sz="2485" kern="1200">
          <a:solidFill>
            <a:srgbClr val="FBB040"/>
          </a:solidFill>
          <a:latin typeface="Verdana"/>
          <a:ea typeface="+mj-ea"/>
          <a:cs typeface="Verdana"/>
        </a:defRPr>
      </a:lvl1pPr>
    </p:titleStyle>
    <p:bodyStyle>
      <a:lvl1pPr marL="257222" indent="-257222"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1pPr>
      <a:lvl2pPr marL="557314" indent="-214352"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2pPr>
      <a:lvl3pPr marL="857406"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3pPr>
      <a:lvl4pPr marL="1200368"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4pPr>
      <a:lvl5pPr marL="1543331"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5pPr>
      <a:lvl6pPr marL="1886294" indent="-171481" algn="l" defTabSz="342962" rtl="0" eaLnBrk="1" latinLnBrk="0" hangingPunct="1">
        <a:spcBef>
          <a:spcPct val="20000"/>
        </a:spcBef>
        <a:buFont typeface="Arial"/>
        <a:buChar char="•"/>
        <a:defRPr sz="1519" kern="1200">
          <a:solidFill>
            <a:schemeClr val="tx1"/>
          </a:solidFill>
          <a:latin typeface="+mn-lt"/>
          <a:ea typeface="+mn-ea"/>
          <a:cs typeface="+mn-cs"/>
        </a:defRPr>
      </a:lvl6pPr>
      <a:lvl7pPr marL="2229256" indent="-171481" algn="l" defTabSz="342962" rtl="0" eaLnBrk="1" latinLnBrk="0" hangingPunct="1">
        <a:spcBef>
          <a:spcPct val="20000"/>
        </a:spcBef>
        <a:buFont typeface="Arial"/>
        <a:buChar char="•"/>
        <a:defRPr sz="1519" kern="1200">
          <a:solidFill>
            <a:schemeClr val="tx1"/>
          </a:solidFill>
          <a:latin typeface="+mn-lt"/>
          <a:ea typeface="+mn-ea"/>
          <a:cs typeface="+mn-cs"/>
        </a:defRPr>
      </a:lvl7pPr>
      <a:lvl8pPr marL="2572218" indent="-171481" algn="l" defTabSz="342962" rtl="0" eaLnBrk="1" latinLnBrk="0" hangingPunct="1">
        <a:spcBef>
          <a:spcPct val="20000"/>
        </a:spcBef>
        <a:buFont typeface="Arial"/>
        <a:buChar char="•"/>
        <a:defRPr sz="1519" kern="1200">
          <a:solidFill>
            <a:schemeClr val="tx1"/>
          </a:solidFill>
          <a:latin typeface="+mn-lt"/>
          <a:ea typeface="+mn-ea"/>
          <a:cs typeface="+mn-cs"/>
        </a:defRPr>
      </a:lvl8pPr>
      <a:lvl9pPr marL="2915180" indent="-171481" algn="l" defTabSz="342962" rtl="0" eaLnBrk="1" latinLnBrk="0" hangingPunct="1">
        <a:spcBef>
          <a:spcPct val="20000"/>
        </a:spcBef>
        <a:buFont typeface="Arial"/>
        <a:buChar char="•"/>
        <a:defRPr sz="1519" kern="1200">
          <a:solidFill>
            <a:schemeClr val="tx1"/>
          </a:solidFill>
          <a:latin typeface="+mn-lt"/>
          <a:ea typeface="+mn-ea"/>
          <a:cs typeface="+mn-cs"/>
        </a:defRPr>
      </a:lvl9pPr>
    </p:bodyStyle>
    <p:otherStyle>
      <a:defPPr>
        <a:defRPr lang="en-US"/>
      </a:defPPr>
      <a:lvl1pPr marL="0" algn="l" defTabSz="342962" rtl="0" eaLnBrk="1" latinLnBrk="0" hangingPunct="1">
        <a:defRPr sz="1381" kern="1200">
          <a:solidFill>
            <a:schemeClr val="tx1"/>
          </a:solidFill>
          <a:latin typeface="+mn-lt"/>
          <a:ea typeface="+mn-ea"/>
          <a:cs typeface="+mn-cs"/>
        </a:defRPr>
      </a:lvl1pPr>
      <a:lvl2pPr marL="342962" algn="l" defTabSz="342962" rtl="0" eaLnBrk="1" latinLnBrk="0" hangingPunct="1">
        <a:defRPr sz="1381" kern="1200">
          <a:solidFill>
            <a:schemeClr val="tx1"/>
          </a:solidFill>
          <a:latin typeface="+mn-lt"/>
          <a:ea typeface="+mn-ea"/>
          <a:cs typeface="+mn-cs"/>
        </a:defRPr>
      </a:lvl2pPr>
      <a:lvl3pPr marL="685925" algn="l" defTabSz="342962" rtl="0" eaLnBrk="1" latinLnBrk="0" hangingPunct="1">
        <a:defRPr sz="1381" kern="1200">
          <a:solidFill>
            <a:schemeClr val="tx1"/>
          </a:solidFill>
          <a:latin typeface="+mn-lt"/>
          <a:ea typeface="+mn-ea"/>
          <a:cs typeface="+mn-cs"/>
        </a:defRPr>
      </a:lvl3pPr>
      <a:lvl4pPr marL="1028888" algn="l" defTabSz="342962" rtl="0" eaLnBrk="1" latinLnBrk="0" hangingPunct="1">
        <a:defRPr sz="1381" kern="1200">
          <a:solidFill>
            <a:schemeClr val="tx1"/>
          </a:solidFill>
          <a:latin typeface="+mn-lt"/>
          <a:ea typeface="+mn-ea"/>
          <a:cs typeface="+mn-cs"/>
        </a:defRPr>
      </a:lvl4pPr>
      <a:lvl5pPr marL="1371850" algn="l" defTabSz="342962" rtl="0" eaLnBrk="1" latinLnBrk="0" hangingPunct="1">
        <a:defRPr sz="1381" kern="1200">
          <a:solidFill>
            <a:schemeClr val="tx1"/>
          </a:solidFill>
          <a:latin typeface="+mn-lt"/>
          <a:ea typeface="+mn-ea"/>
          <a:cs typeface="+mn-cs"/>
        </a:defRPr>
      </a:lvl5pPr>
      <a:lvl6pPr marL="1714812" algn="l" defTabSz="342962" rtl="0" eaLnBrk="1" latinLnBrk="0" hangingPunct="1">
        <a:defRPr sz="1381" kern="1200">
          <a:solidFill>
            <a:schemeClr val="tx1"/>
          </a:solidFill>
          <a:latin typeface="+mn-lt"/>
          <a:ea typeface="+mn-ea"/>
          <a:cs typeface="+mn-cs"/>
        </a:defRPr>
      </a:lvl6pPr>
      <a:lvl7pPr marL="2057775" algn="l" defTabSz="342962" rtl="0" eaLnBrk="1" latinLnBrk="0" hangingPunct="1">
        <a:defRPr sz="1381" kern="1200">
          <a:solidFill>
            <a:schemeClr val="tx1"/>
          </a:solidFill>
          <a:latin typeface="+mn-lt"/>
          <a:ea typeface="+mn-ea"/>
          <a:cs typeface="+mn-cs"/>
        </a:defRPr>
      </a:lvl7pPr>
      <a:lvl8pPr marL="2400737" algn="l" defTabSz="342962" rtl="0" eaLnBrk="1" latinLnBrk="0" hangingPunct="1">
        <a:defRPr sz="1381" kern="1200">
          <a:solidFill>
            <a:schemeClr val="tx1"/>
          </a:solidFill>
          <a:latin typeface="+mn-lt"/>
          <a:ea typeface="+mn-ea"/>
          <a:cs typeface="+mn-cs"/>
        </a:defRPr>
      </a:lvl8pPr>
      <a:lvl9pPr marL="2743700" algn="l" defTabSz="342962" rtl="0" eaLnBrk="1" latinLnBrk="0" hangingPunct="1">
        <a:defRPr sz="138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labs.ideo.com/about/" TargetMode="External"/><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Paper_prototyping" TargetMode="External"/><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www.lynda.com/Web-Prototyping-tutorials/What-paper-prototyping/161093/171561-4.html"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b="1" dirty="0" smtClean="0"/>
              <a:t>Prototyping and Spikes</a:t>
            </a:r>
            <a:endParaRPr lang="en-GB" b="1" dirty="0"/>
          </a:p>
        </p:txBody>
      </p:sp>
      <p:sp>
        <p:nvSpPr>
          <p:cNvPr id="5" name="Pladsholder til tekst 4"/>
          <p:cNvSpPr>
            <a:spLocks noGrp="1"/>
          </p:cNvSpPr>
          <p:nvPr>
            <p:ph type="body" sz="quarter" idx="11"/>
          </p:nvPr>
        </p:nvSpPr>
        <p:spPr/>
        <p:txBody>
          <a:bodyPr/>
          <a:lstStyle/>
          <a:p>
            <a:r>
              <a:rPr lang="da-DK" dirty="0" smtClean="0"/>
              <a:t>2017</a:t>
            </a:r>
            <a:endParaRPr lang="da-DK" dirty="0"/>
          </a:p>
        </p:txBody>
      </p:sp>
    </p:spTree>
    <p:extLst>
      <p:ext uri="{BB962C8B-B14F-4D97-AF65-F5344CB8AC3E}">
        <p14:creationId xmlns:p14="http://schemas.microsoft.com/office/powerpoint/2010/main" val="10782414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Special spikes</a:t>
            </a:r>
            <a:endParaRPr lang="da-DK" dirty="0"/>
          </a:p>
        </p:txBody>
      </p:sp>
      <p:sp>
        <p:nvSpPr>
          <p:cNvPr id="2" name="Pladsholder til indhold 1"/>
          <p:cNvSpPr>
            <a:spLocks noGrp="1"/>
          </p:cNvSpPr>
          <p:nvPr>
            <p:ph sz="quarter" idx="12"/>
          </p:nvPr>
        </p:nvSpPr>
        <p:spPr/>
        <p:txBody>
          <a:bodyPr/>
          <a:lstStyle/>
          <a:p>
            <a:pPr marL="0" indent="0">
              <a:buNone/>
            </a:pPr>
            <a:r>
              <a:rPr lang="en-GB" sz="1800" b="1" dirty="0" smtClean="0"/>
              <a:t>User Experience Story Spikes</a:t>
            </a:r>
          </a:p>
          <a:p>
            <a:pPr lvl="1"/>
            <a:r>
              <a:rPr lang="en-GB" sz="1800" dirty="0" smtClean="0"/>
              <a:t>Create different user interfaces and try them out on the actual end users</a:t>
            </a:r>
          </a:p>
          <a:p>
            <a:pPr lvl="1"/>
            <a:r>
              <a:rPr lang="en-GB" sz="1800" dirty="0" smtClean="0"/>
              <a:t>Will probably not result in shippable software</a:t>
            </a:r>
          </a:p>
          <a:p>
            <a:pPr lvl="1"/>
            <a:endParaRPr lang="en-GB" sz="1800" dirty="0" smtClean="0"/>
          </a:p>
          <a:p>
            <a:pPr marL="0" indent="0">
              <a:buNone/>
            </a:pPr>
            <a:r>
              <a:rPr lang="en-GB" sz="1800" b="1" dirty="0" smtClean="0"/>
              <a:t>Architecture </a:t>
            </a:r>
            <a:r>
              <a:rPr lang="en-GB" sz="1800" b="1" dirty="0"/>
              <a:t>spike </a:t>
            </a:r>
            <a:endParaRPr lang="en-GB" sz="1800" b="1" dirty="0" smtClean="0"/>
          </a:p>
          <a:p>
            <a:pPr lvl="1"/>
            <a:r>
              <a:rPr lang="en-GB" sz="1800" dirty="0" smtClean="0"/>
              <a:t>The </a:t>
            </a:r>
            <a:r>
              <a:rPr lang="en-GB" sz="1800" dirty="0"/>
              <a:t>idea of the </a:t>
            </a:r>
            <a:r>
              <a:rPr lang="en-GB" sz="1800" dirty="0" smtClean="0"/>
              <a:t>architecture </a:t>
            </a:r>
            <a:r>
              <a:rPr lang="en-GB" sz="1800" dirty="0"/>
              <a:t>spike is </a:t>
            </a:r>
            <a:r>
              <a:rPr lang="en-GB" sz="1800" dirty="0" smtClean="0"/>
              <a:t>setting </a:t>
            </a:r>
            <a:r>
              <a:rPr lang="en-GB" sz="1800" dirty="0"/>
              <a:t>the initial skeleton and creating a single vision of how it might </a:t>
            </a:r>
            <a:r>
              <a:rPr lang="en-GB" sz="1800" dirty="0" smtClean="0"/>
              <a:t>structured</a:t>
            </a:r>
          </a:p>
          <a:p>
            <a:pPr lvl="1"/>
            <a:r>
              <a:rPr lang="en-GB" sz="1800" dirty="0" smtClean="0"/>
              <a:t>The </a:t>
            </a:r>
            <a:r>
              <a:rPr lang="en-GB" sz="1800" dirty="0"/>
              <a:t>goal of this architecture spike is to rough out subsystem boundaries, transition points between software layers, (physical) constraints, etc. </a:t>
            </a:r>
            <a:endParaRPr lang="en-GB" sz="1800" dirty="0" smtClean="0"/>
          </a:p>
          <a:p>
            <a:pPr lvl="1"/>
            <a:endParaRPr lang="en-GB" sz="1800" dirty="0" smtClean="0">
              <a:sym typeface="Wingdings" panose="05000000000000000000" pitchFamily="2" charset="2"/>
            </a:endParaRPr>
          </a:p>
          <a:p>
            <a:pPr lvl="1"/>
            <a:endParaRPr lang="en-GB" sz="1800" dirty="0" smtClean="0"/>
          </a:p>
          <a:p>
            <a:pPr marL="622300" lvl="1" indent="-265113"/>
            <a:endParaRPr lang="en-GB" sz="1800" dirty="0" smtClean="0"/>
          </a:p>
          <a:p>
            <a:pPr lvl="1"/>
            <a:endParaRPr lang="en-GB" sz="1800" dirty="0" smtClean="0"/>
          </a:p>
          <a:p>
            <a:pPr lvl="1"/>
            <a:endParaRPr lang="en-GB" sz="1800" dirty="0"/>
          </a:p>
        </p:txBody>
      </p:sp>
    </p:spTree>
    <p:extLst>
      <p:ext uri="{BB962C8B-B14F-4D97-AF65-F5344CB8AC3E}">
        <p14:creationId xmlns:p14="http://schemas.microsoft.com/office/powerpoint/2010/main" val="12473321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Prototyping</a:t>
            </a:r>
            <a:endParaRPr lang="en-US" dirty="0"/>
          </a:p>
        </p:txBody>
      </p:sp>
    </p:spTree>
    <p:extLst>
      <p:ext uri="{BB962C8B-B14F-4D97-AF65-F5344CB8AC3E}">
        <p14:creationId xmlns:p14="http://schemas.microsoft.com/office/powerpoint/2010/main" val="15970299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The Design Life Cycle</a:t>
            </a:r>
            <a:endParaRPr lang="en-US" dirty="0"/>
          </a:p>
        </p:txBody>
      </p:sp>
      <p:sp>
        <p:nvSpPr>
          <p:cNvPr id="3" name="Pladsholder til indhold 2"/>
          <p:cNvSpPr>
            <a:spLocks noGrp="1"/>
          </p:cNvSpPr>
          <p:nvPr>
            <p:ph sz="quarter" idx="12"/>
          </p:nvPr>
        </p:nvSpPr>
        <p:spPr>
          <a:xfrm>
            <a:off x="510347" y="1536846"/>
            <a:ext cx="8086620" cy="735506"/>
          </a:xfrm>
        </p:spPr>
        <p:txBody>
          <a:bodyPr/>
          <a:lstStyle/>
          <a:p>
            <a:pPr marL="0" indent="0">
              <a:buNone/>
            </a:pPr>
            <a:r>
              <a:rPr lang="en-US" dirty="0"/>
              <a:t>Why do we need to constantly try out, test, evaluate our ideas, concepts and prototype</a:t>
            </a:r>
            <a:r>
              <a:rPr lang="en-US" dirty="0" smtClean="0"/>
              <a:t>?</a:t>
            </a:r>
            <a:endParaRPr lang="en-US" dirty="0"/>
          </a:p>
        </p:txBody>
      </p:sp>
      <p:pic>
        <p:nvPicPr>
          <p:cNvPr id="11" name="Picture 2" descr="Skærmbillede 2015-10-22 kl. 10.33.0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8468" y="2990329"/>
            <a:ext cx="2187475" cy="1886446"/>
          </a:xfrm>
          <a:prstGeom prst="rect">
            <a:avLst/>
          </a:prstGeom>
        </p:spPr>
      </p:pic>
      <p:sp>
        <p:nvSpPr>
          <p:cNvPr id="12" name="Skyformet billedforklaring 11"/>
          <p:cNvSpPr/>
          <p:nvPr/>
        </p:nvSpPr>
        <p:spPr>
          <a:xfrm>
            <a:off x="4492242" y="2272352"/>
            <a:ext cx="2470245" cy="1385248"/>
          </a:xfrm>
          <a:prstGeom prst="cloudCallout">
            <a:avLst>
              <a:gd name="adj1" fmla="val -90446"/>
              <a:gd name="adj2" fmla="val 5314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What “kind” of user do you see?</a:t>
            </a:r>
            <a:endParaRPr lang="en-US" dirty="0"/>
          </a:p>
        </p:txBody>
      </p:sp>
    </p:spTree>
    <p:extLst>
      <p:ext uri="{BB962C8B-B14F-4D97-AF65-F5344CB8AC3E}">
        <p14:creationId xmlns:p14="http://schemas.microsoft.com/office/powerpoint/2010/main" val="3158643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1" descr="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0995" y="2990329"/>
            <a:ext cx="2214949" cy="2973001"/>
          </a:xfrm>
          <a:prstGeom prst="rect">
            <a:avLst/>
          </a:prstGeom>
          <a:noFill/>
          <a:extLst>
            <a:ext uri="{909E8E84-426E-40dd-AFC4-6F175D3DCCD1}">
              <a14:hiddenFill xmlns="" xmlns:a14="http://schemas.microsoft.com/office/drawing/2010/main">
                <a:solidFill>
                  <a:srgbClr val="FFFFFF"/>
                </a:solidFill>
              </a14:hiddenFill>
            </a:ext>
          </a:extLst>
        </p:spPr>
      </p:pic>
      <p:sp>
        <p:nvSpPr>
          <p:cNvPr id="2" name="Pladsholder til tekst 1"/>
          <p:cNvSpPr>
            <a:spLocks noGrp="1"/>
          </p:cNvSpPr>
          <p:nvPr>
            <p:ph type="body" sz="quarter" idx="10"/>
          </p:nvPr>
        </p:nvSpPr>
        <p:spPr/>
        <p:txBody>
          <a:bodyPr/>
          <a:lstStyle/>
          <a:p>
            <a:r>
              <a:rPr lang="en-US" dirty="0" smtClean="0"/>
              <a:t>The Design Life Cycle</a:t>
            </a:r>
            <a:endParaRPr lang="en-US" dirty="0"/>
          </a:p>
        </p:txBody>
      </p:sp>
      <p:sp>
        <p:nvSpPr>
          <p:cNvPr id="3" name="Pladsholder til indhold 2"/>
          <p:cNvSpPr>
            <a:spLocks noGrp="1"/>
          </p:cNvSpPr>
          <p:nvPr>
            <p:ph sz="quarter" idx="12"/>
          </p:nvPr>
        </p:nvSpPr>
        <p:spPr>
          <a:xfrm>
            <a:off x="510347" y="1536846"/>
            <a:ext cx="8086620" cy="735506"/>
          </a:xfrm>
        </p:spPr>
        <p:txBody>
          <a:bodyPr/>
          <a:lstStyle/>
          <a:p>
            <a:pPr marL="0" indent="0">
              <a:buNone/>
            </a:pPr>
            <a:r>
              <a:rPr lang="en-US" dirty="0"/>
              <a:t>Why do we need to constantly try out, test, evaluate our ideas, concepts and prototype</a:t>
            </a:r>
            <a:r>
              <a:rPr lang="en-US" dirty="0" smtClean="0"/>
              <a:t>?</a:t>
            </a:r>
            <a:endParaRPr lang="en-US" dirty="0"/>
          </a:p>
        </p:txBody>
      </p:sp>
      <p:sp>
        <p:nvSpPr>
          <p:cNvPr id="7" name="Rektangel 6"/>
          <p:cNvSpPr/>
          <p:nvPr/>
        </p:nvSpPr>
        <p:spPr>
          <a:xfrm>
            <a:off x="1652520" y="2620997"/>
            <a:ext cx="2482411" cy="369332"/>
          </a:xfrm>
          <a:prstGeom prst="rect">
            <a:avLst/>
          </a:prstGeom>
        </p:spPr>
        <p:txBody>
          <a:bodyPr wrap="none">
            <a:spAutoFit/>
          </a:bodyPr>
          <a:lstStyle/>
          <a:p>
            <a:r>
              <a:rPr lang="en-US" b="1" dirty="0" smtClean="0">
                <a:solidFill>
                  <a:schemeClr val="accent1"/>
                </a:solidFill>
              </a:rPr>
              <a:t>Designer´s perception    </a:t>
            </a:r>
            <a:endParaRPr lang="en-US" b="1" dirty="0">
              <a:solidFill>
                <a:schemeClr val="accent1"/>
              </a:solidFill>
            </a:endParaRPr>
          </a:p>
        </p:txBody>
      </p:sp>
    </p:spTree>
    <p:extLst>
      <p:ext uri="{BB962C8B-B14F-4D97-AF65-F5344CB8AC3E}">
        <p14:creationId xmlns:p14="http://schemas.microsoft.com/office/powerpoint/2010/main" val="41485394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1" descr="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0995" y="2990329"/>
            <a:ext cx="2214949" cy="2973001"/>
          </a:xfrm>
          <a:prstGeom prst="rect">
            <a:avLst/>
          </a:prstGeom>
          <a:noFill/>
          <a:extLst>
            <a:ext uri="{909E8E84-426E-40dd-AFC4-6F175D3DCCD1}">
              <a14:hiddenFill xmlns="" xmlns:a14="http://schemas.microsoft.com/office/drawing/2010/main">
                <a:solidFill>
                  <a:srgbClr val="FFFFFF"/>
                </a:solidFill>
              </a14:hiddenFill>
            </a:ext>
          </a:extLst>
        </p:spPr>
      </p:pic>
      <p:sp>
        <p:nvSpPr>
          <p:cNvPr id="2" name="Pladsholder til tekst 1"/>
          <p:cNvSpPr>
            <a:spLocks noGrp="1"/>
          </p:cNvSpPr>
          <p:nvPr>
            <p:ph type="body" sz="quarter" idx="10"/>
          </p:nvPr>
        </p:nvSpPr>
        <p:spPr/>
        <p:txBody>
          <a:bodyPr/>
          <a:lstStyle/>
          <a:p>
            <a:r>
              <a:rPr lang="en-US" dirty="0" smtClean="0"/>
              <a:t>The Design Life Cycle</a:t>
            </a:r>
            <a:endParaRPr lang="en-US" dirty="0"/>
          </a:p>
        </p:txBody>
      </p:sp>
      <p:sp>
        <p:nvSpPr>
          <p:cNvPr id="3" name="Pladsholder til indhold 2"/>
          <p:cNvSpPr>
            <a:spLocks noGrp="1"/>
          </p:cNvSpPr>
          <p:nvPr>
            <p:ph sz="quarter" idx="12"/>
          </p:nvPr>
        </p:nvSpPr>
        <p:spPr>
          <a:xfrm>
            <a:off x="510347" y="1536846"/>
            <a:ext cx="8086620" cy="735506"/>
          </a:xfrm>
        </p:spPr>
        <p:txBody>
          <a:bodyPr/>
          <a:lstStyle/>
          <a:p>
            <a:pPr marL="0" indent="0">
              <a:buNone/>
            </a:pPr>
            <a:r>
              <a:rPr lang="en-US" dirty="0"/>
              <a:t>Why do we need to constantly try out, test, evaluate our ideas, concepts and prototype</a:t>
            </a:r>
            <a:r>
              <a:rPr lang="en-US" dirty="0" smtClean="0"/>
              <a:t>?</a:t>
            </a:r>
            <a:endParaRPr lang="en-US" dirty="0"/>
          </a:p>
        </p:txBody>
      </p:sp>
      <p:sp>
        <p:nvSpPr>
          <p:cNvPr id="7" name="Rektangel 6"/>
          <p:cNvSpPr/>
          <p:nvPr/>
        </p:nvSpPr>
        <p:spPr>
          <a:xfrm>
            <a:off x="1652520" y="2620997"/>
            <a:ext cx="2482411" cy="369332"/>
          </a:xfrm>
          <a:prstGeom prst="rect">
            <a:avLst/>
          </a:prstGeom>
        </p:spPr>
        <p:txBody>
          <a:bodyPr wrap="none">
            <a:spAutoFit/>
          </a:bodyPr>
          <a:lstStyle/>
          <a:p>
            <a:r>
              <a:rPr lang="en-US" b="1" dirty="0" smtClean="0">
                <a:solidFill>
                  <a:schemeClr val="accent1"/>
                </a:solidFill>
              </a:rPr>
              <a:t>Designer´s perception    </a:t>
            </a:r>
            <a:endParaRPr lang="en-US" b="1" dirty="0">
              <a:solidFill>
                <a:schemeClr val="accent1"/>
              </a:solidFill>
            </a:endParaRPr>
          </a:p>
        </p:txBody>
      </p:sp>
      <p:sp>
        <p:nvSpPr>
          <p:cNvPr id="9" name="Rektangel 8"/>
          <p:cNvSpPr/>
          <p:nvPr/>
        </p:nvSpPr>
        <p:spPr>
          <a:xfrm>
            <a:off x="4411388" y="2620997"/>
            <a:ext cx="2100896" cy="369332"/>
          </a:xfrm>
          <a:prstGeom prst="rect">
            <a:avLst/>
          </a:prstGeom>
        </p:spPr>
        <p:txBody>
          <a:bodyPr wrap="none">
            <a:spAutoFit/>
          </a:bodyPr>
          <a:lstStyle/>
          <a:p>
            <a:r>
              <a:rPr lang="en-US" b="1" dirty="0" smtClean="0">
                <a:solidFill>
                  <a:schemeClr val="accent3"/>
                </a:solidFill>
              </a:rPr>
              <a:t>User self perception</a:t>
            </a:r>
            <a:endParaRPr lang="en-US" b="1" dirty="0">
              <a:solidFill>
                <a:schemeClr val="accent3"/>
              </a:solidFill>
            </a:endParaRPr>
          </a:p>
        </p:txBody>
      </p:sp>
      <p:pic>
        <p:nvPicPr>
          <p:cNvPr id="10" name="Picture 5" descr="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6727" y="2990329"/>
            <a:ext cx="2160000" cy="293259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9574843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What is prototyping - Types</a:t>
            </a:r>
            <a:endParaRPr lang="en-US" dirty="0"/>
          </a:p>
        </p:txBody>
      </p:sp>
      <p:sp>
        <p:nvSpPr>
          <p:cNvPr id="5" name="Pladsholder til indhold 4"/>
          <p:cNvSpPr>
            <a:spLocks noGrp="1"/>
          </p:cNvSpPr>
          <p:nvPr>
            <p:ph sz="quarter" idx="12"/>
          </p:nvPr>
        </p:nvSpPr>
        <p:spPr>
          <a:xfrm>
            <a:off x="510347" y="2116875"/>
            <a:ext cx="8086620" cy="4218611"/>
          </a:xfrm>
        </p:spPr>
        <p:txBody>
          <a:bodyPr>
            <a:normAutofit fontScale="92500" lnSpcReduction="10000"/>
          </a:bodyPr>
          <a:lstStyle/>
          <a:p>
            <a:pPr marL="0" indent="0">
              <a:buNone/>
              <a:defRPr/>
            </a:pPr>
            <a:r>
              <a:rPr lang="en-US" sz="2000" b="1" dirty="0" smtClean="0"/>
              <a:t>Industry</a:t>
            </a:r>
            <a:endParaRPr lang="en-US" sz="2000" b="1" dirty="0"/>
          </a:p>
          <a:p>
            <a:pPr lvl="1">
              <a:defRPr/>
            </a:pPr>
            <a:r>
              <a:rPr lang="en-US" sz="2000" dirty="0"/>
              <a:t>First of a kind for mass production,</a:t>
            </a:r>
          </a:p>
          <a:p>
            <a:pPr lvl="1">
              <a:defRPr/>
            </a:pPr>
            <a:r>
              <a:rPr lang="en-US" sz="2000" dirty="0"/>
              <a:t>I.e. prototype = copy of finished product</a:t>
            </a:r>
          </a:p>
          <a:p>
            <a:pPr lvl="1">
              <a:defRPr/>
            </a:pPr>
            <a:endParaRPr lang="en-US" sz="2000" dirty="0"/>
          </a:p>
          <a:p>
            <a:pPr marL="0" indent="0">
              <a:buNone/>
              <a:defRPr/>
            </a:pPr>
            <a:r>
              <a:rPr lang="en-US" sz="2000" b="1" dirty="0"/>
              <a:t>Architecture and city </a:t>
            </a:r>
            <a:r>
              <a:rPr lang="en-US" sz="2000" b="1" dirty="0" smtClean="0"/>
              <a:t>planning</a:t>
            </a:r>
            <a:r>
              <a:rPr lang="en-US" sz="2000" dirty="0" smtClean="0"/>
              <a:t> </a:t>
            </a:r>
            <a:endParaRPr lang="en-US" sz="2000" dirty="0"/>
          </a:p>
          <a:p>
            <a:pPr lvl="1">
              <a:defRPr/>
            </a:pPr>
            <a:r>
              <a:rPr lang="en-US" sz="2000" dirty="0"/>
              <a:t>Model in reduced scale, often for one piece production</a:t>
            </a:r>
          </a:p>
          <a:p>
            <a:pPr lvl="1">
              <a:defRPr/>
            </a:pPr>
            <a:endParaRPr lang="en-US" sz="2000" dirty="0"/>
          </a:p>
          <a:p>
            <a:pPr marL="0" indent="0">
              <a:buNone/>
              <a:defRPr/>
            </a:pPr>
            <a:r>
              <a:rPr lang="en-US" sz="2000" b="1" dirty="0"/>
              <a:t>Software </a:t>
            </a:r>
            <a:r>
              <a:rPr lang="en-US" sz="2000" b="1" dirty="0" smtClean="0"/>
              <a:t>Development</a:t>
            </a:r>
            <a:endParaRPr lang="en-US" sz="2000" b="1" dirty="0"/>
          </a:p>
          <a:p>
            <a:pPr lvl="1">
              <a:defRPr/>
            </a:pPr>
            <a:r>
              <a:rPr lang="en-US" sz="2000" dirty="0"/>
              <a:t>Often only one product</a:t>
            </a:r>
          </a:p>
          <a:p>
            <a:pPr lvl="1">
              <a:defRPr/>
            </a:pPr>
            <a:r>
              <a:rPr lang="en-US" sz="2000" dirty="0"/>
              <a:t>Often very vague product requirements</a:t>
            </a:r>
          </a:p>
          <a:p>
            <a:pPr lvl="1">
              <a:defRPr/>
            </a:pPr>
            <a:endParaRPr lang="en-US" sz="2000" dirty="0"/>
          </a:p>
          <a:p>
            <a:pPr marL="0" indent="0">
              <a:buNone/>
              <a:defRPr/>
            </a:pPr>
            <a:r>
              <a:rPr lang="en-US" sz="2000" dirty="0"/>
              <a:t>Prototyping (process) and not the prototype (product) is in focus</a:t>
            </a:r>
          </a:p>
          <a:p>
            <a:pPr lvl="1">
              <a:defRPr/>
            </a:pPr>
            <a:r>
              <a:rPr lang="en-US" sz="2000" dirty="0"/>
              <a:t>i.e. the production of the prototype</a:t>
            </a:r>
            <a:endParaRPr lang="da-DK" sz="2000" dirty="0"/>
          </a:p>
          <a:p>
            <a:endParaRPr lang="da-DK" dirty="0"/>
          </a:p>
        </p:txBody>
      </p:sp>
      <p:pic>
        <p:nvPicPr>
          <p:cNvPr id="3074" name="Picture 2" descr="Rough prototype from Ide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87240" y="855537"/>
            <a:ext cx="2214502" cy="1579795"/>
          </a:xfrm>
          <a:prstGeom prst="rect">
            <a:avLst/>
          </a:prstGeom>
          <a:noFill/>
          <a:extLst>
            <a:ext uri="{909E8E84-426E-40DD-AFC4-6F175D3DCCD1}">
              <a14:hiddenFill xmlns:a14="http://schemas.microsoft.com/office/drawing/2010/main">
                <a:solidFill>
                  <a:srgbClr val="FFFFFF"/>
                </a:solidFill>
              </a14:hiddenFill>
            </a:ext>
          </a:extLst>
        </p:spPr>
      </p:pic>
      <p:sp>
        <p:nvSpPr>
          <p:cNvPr id="2" name="Rektangel 1"/>
          <p:cNvSpPr/>
          <p:nvPr/>
        </p:nvSpPr>
        <p:spPr>
          <a:xfrm>
            <a:off x="6693952" y="1848418"/>
            <a:ext cx="1770036" cy="369332"/>
          </a:xfrm>
          <a:prstGeom prst="rect">
            <a:avLst/>
          </a:prstGeom>
        </p:spPr>
        <p:txBody>
          <a:bodyPr wrap="none">
            <a:spAutoFit/>
          </a:bodyPr>
          <a:lstStyle/>
          <a:p>
            <a:pPr algn="r"/>
            <a:r>
              <a:rPr lang="en-US" sz="900" dirty="0" smtClean="0">
                <a:solidFill>
                  <a:srgbClr val="003F70"/>
                </a:solidFill>
                <a:latin typeface="Verdana" panose="020B0604030504040204" pitchFamily="34" charset="0"/>
                <a:ea typeface="Verdana" panose="020B0604030504040204" pitchFamily="34" charset="0"/>
                <a:cs typeface="Verdana" panose="020B0604030504040204" pitchFamily="34" charset="0"/>
                <a:hlinkClick r:id="rId3"/>
              </a:rPr>
              <a:t>Source</a:t>
            </a:r>
            <a:r>
              <a:rPr lang="en-US" sz="900" dirty="0">
                <a:solidFill>
                  <a:srgbClr val="373737"/>
                </a:solidFill>
                <a:latin typeface="Verdana" panose="020B0604030504040204" pitchFamily="34" charset="0"/>
                <a:ea typeface="Verdana" panose="020B0604030504040204" pitchFamily="34" charset="0"/>
                <a:cs typeface="Verdana" panose="020B0604030504040204" pitchFamily="34" charset="0"/>
              </a:rPr>
              <a:t/>
            </a:r>
            <a:br>
              <a:rPr lang="en-US" sz="900" dirty="0">
                <a:solidFill>
                  <a:srgbClr val="373737"/>
                </a:solidFill>
                <a:latin typeface="Verdana" panose="020B0604030504040204" pitchFamily="34" charset="0"/>
                <a:ea typeface="Verdana" panose="020B0604030504040204" pitchFamily="34" charset="0"/>
                <a:cs typeface="Verdana" panose="020B0604030504040204" pitchFamily="34" charset="0"/>
              </a:rPr>
            </a:br>
            <a:r>
              <a:rPr lang="en-US" sz="900" dirty="0" smtClean="0">
                <a:solidFill>
                  <a:srgbClr val="373737"/>
                </a:solidFill>
                <a:latin typeface="Verdana" panose="020B0604030504040204" pitchFamily="34" charset="0"/>
                <a:ea typeface="Verdana" panose="020B0604030504040204" pitchFamily="34" charset="0"/>
                <a:cs typeface="Verdana" panose="020B0604030504040204" pitchFamily="34" charset="0"/>
              </a:rPr>
              <a:t>Rough </a:t>
            </a:r>
            <a:r>
              <a:rPr lang="en-US" sz="900" dirty="0">
                <a:solidFill>
                  <a:srgbClr val="373737"/>
                </a:solidFill>
                <a:latin typeface="Verdana" panose="020B0604030504040204" pitchFamily="34" charset="0"/>
                <a:ea typeface="Verdana" panose="020B0604030504040204" pitchFamily="34" charset="0"/>
                <a:cs typeface="Verdana" panose="020B0604030504040204" pitchFamily="34" charset="0"/>
              </a:rPr>
              <a:t>prototype from </a:t>
            </a:r>
            <a:r>
              <a:rPr lang="en-US" sz="900" dirty="0" err="1">
                <a:solidFill>
                  <a:srgbClr val="373737"/>
                </a:solidFill>
                <a:latin typeface="Verdana" panose="020B0604030504040204" pitchFamily="34" charset="0"/>
                <a:ea typeface="Verdana" panose="020B0604030504040204" pitchFamily="34" charset="0"/>
                <a:cs typeface="Verdana" panose="020B0604030504040204" pitchFamily="34" charset="0"/>
              </a:rPr>
              <a:t>Ideo</a:t>
            </a:r>
            <a:endParaRPr lang="da-DK" sz="9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236608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a:t>What is prototyping - </a:t>
            </a:r>
            <a:r>
              <a:rPr lang="en-US" dirty="0" smtClean="0"/>
              <a:t>Construction</a:t>
            </a:r>
            <a:endParaRPr lang="en-US" dirty="0"/>
          </a:p>
        </p:txBody>
      </p:sp>
      <p:sp>
        <p:nvSpPr>
          <p:cNvPr id="3" name="Pladsholder til indhold 2"/>
          <p:cNvSpPr>
            <a:spLocks noGrp="1"/>
          </p:cNvSpPr>
          <p:nvPr>
            <p:ph sz="quarter" idx="12"/>
          </p:nvPr>
        </p:nvSpPr>
        <p:spPr>
          <a:xfrm>
            <a:off x="510347" y="2116875"/>
            <a:ext cx="8086620" cy="4079209"/>
          </a:xfrm>
        </p:spPr>
        <p:txBody>
          <a:bodyPr/>
          <a:lstStyle/>
          <a:p>
            <a:pPr marL="342962" lvl="1" indent="0">
              <a:buNone/>
              <a:defRPr/>
            </a:pPr>
            <a:r>
              <a:rPr lang="en-US" sz="2000" dirty="0" smtClean="0"/>
              <a:t>Less </a:t>
            </a:r>
            <a:r>
              <a:rPr lang="en-US" sz="2000" dirty="0"/>
              <a:t>work compared to building the real system </a:t>
            </a:r>
          </a:p>
          <a:p>
            <a:pPr lvl="2">
              <a:defRPr/>
            </a:pPr>
            <a:r>
              <a:rPr lang="en-US" sz="2000" dirty="0"/>
              <a:t>Functional selection</a:t>
            </a:r>
          </a:p>
          <a:p>
            <a:pPr lvl="2">
              <a:defRPr/>
            </a:pPr>
            <a:r>
              <a:rPr lang="en-US" sz="2000" dirty="0"/>
              <a:t>Extensive use of </a:t>
            </a:r>
            <a:r>
              <a:rPr lang="en-US" sz="2000" dirty="0" smtClean="0"/>
              <a:t>tools</a:t>
            </a:r>
          </a:p>
          <a:p>
            <a:pPr marL="685925" lvl="2" indent="0">
              <a:buNone/>
              <a:defRPr/>
            </a:pPr>
            <a:endParaRPr lang="en-US" sz="2000" dirty="0"/>
          </a:p>
          <a:p>
            <a:pPr marL="342962" lvl="1" indent="0">
              <a:buNone/>
              <a:defRPr/>
            </a:pPr>
            <a:r>
              <a:rPr lang="en-US" sz="2000" dirty="0"/>
              <a:t>Construct with focus on evaluating and not on use in real situations, i.e. not focus on:</a:t>
            </a:r>
          </a:p>
          <a:p>
            <a:pPr lvl="2">
              <a:defRPr/>
            </a:pPr>
            <a:r>
              <a:rPr lang="en-US" sz="2000" dirty="0"/>
              <a:t>Reliability</a:t>
            </a:r>
          </a:p>
          <a:p>
            <a:pPr lvl="2">
              <a:defRPr/>
            </a:pPr>
            <a:r>
              <a:rPr lang="en-US" sz="2000" dirty="0"/>
              <a:t>Security</a:t>
            </a:r>
          </a:p>
          <a:p>
            <a:pPr lvl="2">
              <a:defRPr/>
            </a:pPr>
            <a:r>
              <a:rPr lang="en-US" sz="2000" dirty="0"/>
              <a:t>Effectiveness</a:t>
            </a:r>
            <a:endParaRPr lang="da-DK" sz="2000" dirty="0"/>
          </a:p>
          <a:p>
            <a:endParaRPr lang="da-DK" dirty="0"/>
          </a:p>
        </p:txBody>
      </p:sp>
    </p:spTree>
    <p:extLst>
      <p:ext uri="{BB962C8B-B14F-4D97-AF65-F5344CB8AC3E}">
        <p14:creationId xmlns:p14="http://schemas.microsoft.com/office/powerpoint/2010/main" val="6120199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a:t>What is </a:t>
            </a:r>
            <a:r>
              <a:rPr lang="en-US" dirty="0" smtClean="0"/>
              <a:t>prototyping</a:t>
            </a:r>
            <a:endParaRPr lang="en-US" dirty="0"/>
          </a:p>
        </p:txBody>
      </p:sp>
      <p:sp>
        <p:nvSpPr>
          <p:cNvPr id="3" name="Pladsholder til indhold 2"/>
          <p:cNvSpPr>
            <a:spLocks noGrp="1"/>
          </p:cNvSpPr>
          <p:nvPr>
            <p:ph sz="quarter" idx="12"/>
          </p:nvPr>
        </p:nvSpPr>
        <p:spPr/>
        <p:txBody>
          <a:bodyPr>
            <a:normAutofit/>
          </a:bodyPr>
          <a:lstStyle/>
          <a:p>
            <a:pPr marL="0" indent="0">
              <a:buNone/>
            </a:pPr>
            <a:r>
              <a:rPr lang="en-US" b="1" dirty="0"/>
              <a:t>Always part of the leaning process in system development </a:t>
            </a:r>
          </a:p>
          <a:p>
            <a:pPr lvl="1"/>
            <a:r>
              <a:rPr lang="en-US" dirty="0"/>
              <a:t>What shall we produce?</a:t>
            </a:r>
          </a:p>
          <a:p>
            <a:pPr lvl="1"/>
            <a:r>
              <a:rPr lang="en-US" dirty="0"/>
              <a:t>How shall we do it?</a:t>
            </a:r>
          </a:p>
          <a:p>
            <a:pPr lvl="1"/>
            <a:r>
              <a:rPr lang="en-US" dirty="0"/>
              <a:t>Can we do it?</a:t>
            </a:r>
          </a:p>
          <a:p>
            <a:endParaRPr lang="en-US" dirty="0"/>
          </a:p>
          <a:p>
            <a:pPr marL="0" indent="0">
              <a:buNone/>
            </a:pPr>
            <a:r>
              <a:rPr lang="en-US" b="1" dirty="0"/>
              <a:t>Traditionally focused on interactive systems</a:t>
            </a:r>
          </a:p>
          <a:p>
            <a:pPr lvl="1"/>
            <a:r>
              <a:rPr lang="en-US" dirty="0"/>
              <a:t>Systems with intensive user interaction</a:t>
            </a:r>
          </a:p>
          <a:p>
            <a:pPr lvl="1"/>
            <a:r>
              <a:rPr lang="en-US" dirty="0"/>
              <a:t>Dialogue between end-user and developer</a:t>
            </a:r>
          </a:p>
          <a:p>
            <a:endParaRPr lang="en-US" dirty="0"/>
          </a:p>
          <a:p>
            <a:pPr marL="0" indent="0">
              <a:buNone/>
            </a:pPr>
            <a:r>
              <a:rPr lang="en-US" b="1" dirty="0"/>
              <a:t>Also relevant in technical areas</a:t>
            </a:r>
          </a:p>
          <a:p>
            <a:pPr lvl="1"/>
            <a:r>
              <a:rPr lang="en-US" dirty="0"/>
              <a:t>Technical possibilities</a:t>
            </a:r>
          </a:p>
          <a:p>
            <a:pPr lvl="1"/>
            <a:r>
              <a:rPr lang="en-US" dirty="0"/>
              <a:t>Dialog/knowledge sharing between developers</a:t>
            </a:r>
          </a:p>
          <a:p>
            <a:endParaRPr lang="da-DK" dirty="0"/>
          </a:p>
        </p:txBody>
      </p:sp>
      <p:pic>
        <p:nvPicPr>
          <p:cNvPr id="2050" name="Picture 2" descr="http://dthsg.com/wp-content/uploads/2011/01/prototyping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827875" y="4619767"/>
            <a:ext cx="2913515" cy="2051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6214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What is prototyping</a:t>
            </a:r>
            <a:endParaRPr lang="en-US" dirty="0"/>
          </a:p>
        </p:txBody>
      </p:sp>
      <p:sp>
        <p:nvSpPr>
          <p:cNvPr id="3" name="Pladsholder til indhold 2"/>
          <p:cNvSpPr>
            <a:spLocks noGrp="1"/>
          </p:cNvSpPr>
          <p:nvPr>
            <p:ph sz="quarter" idx="12"/>
          </p:nvPr>
        </p:nvSpPr>
        <p:spPr/>
        <p:txBody>
          <a:bodyPr/>
          <a:lstStyle/>
          <a:p>
            <a:pPr marL="0" indent="0">
              <a:buNone/>
              <a:defRPr/>
            </a:pPr>
            <a:r>
              <a:rPr lang="en-US" sz="2000" b="1" dirty="0" smtClean="0"/>
              <a:t>Evaluating</a:t>
            </a:r>
            <a:endParaRPr lang="en-US" sz="2000" b="1" dirty="0"/>
          </a:p>
          <a:p>
            <a:pPr lvl="1">
              <a:defRPr/>
            </a:pPr>
            <a:r>
              <a:rPr lang="en-US" sz="2000" dirty="0"/>
              <a:t>Important to allocate many resources to this activity</a:t>
            </a:r>
          </a:p>
          <a:p>
            <a:pPr lvl="2">
              <a:defRPr/>
            </a:pPr>
            <a:r>
              <a:rPr lang="en-US" sz="2000" dirty="0"/>
              <a:t>Test/Trying</a:t>
            </a:r>
          </a:p>
          <a:p>
            <a:pPr lvl="2">
              <a:defRPr/>
            </a:pPr>
            <a:r>
              <a:rPr lang="en-US" sz="2000" dirty="0"/>
              <a:t>Commenting, discussing</a:t>
            </a:r>
          </a:p>
          <a:p>
            <a:pPr lvl="2">
              <a:defRPr/>
            </a:pPr>
            <a:endParaRPr lang="en-US" sz="2000" dirty="0"/>
          </a:p>
          <a:p>
            <a:pPr marL="0" indent="0">
              <a:buNone/>
              <a:defRPr/>
            </a:pPr>
            <a:r>
              <a:rPr lang="en-US" sz="2000" b="1" dirty="0"/>
              <a:t>Future </a:t>
            </a:r>
            <a:r>
              <a:rPr lang="en-US" sz="2000" b="1" dirty="0" smtClean="0"/>
              <a:t>use</a:t>
            </a:r>
            <a:endParaRPr lang="en-US" sz="2000" b="1" dirty="0"/>
          </a:p>
          <a:p>
            <a:pPr lvl="1">
              <a:defRPr/>
            </a:pPr>
            <a:r>
              <a:rPr lang="en-US" sz="2000" dirty="0"/>
              <a:t>The basis for new prototypes – throw-away</a:t>
            </a:r>
          </a:p>
          <a:p>
            <a:pPr lvl="1">
              <a:defRPr/>
            </a:pPr>
            <a:r>
              <a:rPr lang="en-US" sz="2000" dirty="0"/>
              <a:t>Part of the system to be build</a:t>
            </a:r>
            <a:endParaRPr lang="da-DK" sz="2000" dirty="0"/>
          </a:p>
          <a:p>
            <a:pPr marL="0" indent="0">
              <a:buNone/>
            </a:pPr>
            <a:endParaRPr lang="da-DK" dirty="0"/>
          </a:p>
        </p:txBody>
      </p:sp>
    </p:spTree>
    <p:extLst>
      <p:ext uri="{BB962C8B-B14F-4D97-AF65-F5344CB8AC3E}">
        <p14:creationId xmlns:p14="http://schemas.microsoft.com/office/powerpoint/2010/main" val="12611290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indhold 2"/>
          <p:cNvSpPr>
            <a:spLocks noGrp="1"/>
          </p:cNvSpPr>
          <p:nvPr>
            <p:ph idx="1"/>
          </p:nvPr>
        </p:nvSpPr>
        <p:spPr>
          <a:xfrm>
            <a:off x="790222" y="1451152"/>
            <a:ext cx="7545211" cy="4955822"/>
          </a:xfrm>
        </p:spPr>
        <p:txBody>
          <a:bodyPr/>
          <a:lstStyle/>
          <a:p>
            <a:pPr marL="0" indent="0" eaLnBrk="1" hangingPunct="1">
              <a:buNone/>
              <a:defRPr/>
            </a:pPr>
            <a:endParaRPr lang="en-GB" sz="2000" b="1" dirty="0" smtClean="0">
              <a:ea typeface="Verdana" pitchFamily="34" charset="0"/>
            </a:endParaRPr>
          </a:p>
          <a:p>
            <a:pPr marL="0" indent="0" eaLnBrk="1" hangingPunct="1">
              <a:buNone/>
              <a:defRPr/>
            </a:pPr>
            <a:endParaRPr lang="en-GB" sz="2000" dirty="0" smtClean="0">
              <a:ea typeface="Verdana" pitchFamily="34" charset="0"/>
            </a:endParaRPr>
          </a:p>
          <a:p>
            <a:pPr marL="800100" lvl="1" indent="-342900" eaLnBrk="1" hangingPunct="1">
              <a:buFont typeface="+mj-lt"/>
              <a:buAutoNum type="arabicPeriod"/>
              <a:defRPr/>
            </a:pPr>
            <a:r>
              <a:rPr lang="en-GB" sz="2000" dirty="0" smtClean="0"/>
              <a:t>Functional selection</a:t>
            </a:r>
          </a:p>
          <a:p>
            <a:pPr marL="800100" lvl="1" indent="-342900" eaLnBrk="1" hangingPunct="1">
              <a:buFont typeface="+mj-lt"/>
              <a:buAutoNum type="arabicPeriod"/>
              <a:defRPr/>
            </a:pPr>
            <a:r>
              <a:rPr lang="en-GB" sz="2000" dirty="0" smtClean="0"/>
              <a:t>Construction</a:t>
            </a:r>
          </a:p>
          <a:p>
            <a:pPr marL="800100" lvl="1" indent="-342900" eaLnBrk="1" hangingPunct="1">
              <a:buFont typeface="+mj-lt"/>
              <a:buAutoNum type="arabicPeriod"/>
              <a:defRPr/>
            </a:pPr>
            <a:r>
              <a:rPr lang="en-GB" sz="2000" dirty="0" smtClean="0"/>
              <a:t>Evaluation</a:t>
            </a:r>
          </a:p>
          <a:p>
            <a:pPr marL="800100" lvl="1" indent="-342900" eaLnBrk="1" hangingPunct="1">
              <a:buFont typeface="+mj-lt"/>
              <a:buAutoNum type="arabicPeriod"/>
              <a:defRPr/>
            </a:pPr>
            <a:r>
              <a:rPr lang="en-GB" sz="2000" dirty="0" smtClean="0"/>
              <a:t>Further use </a:t>
            </a:r>
            <a:endParaRPr lang="en-GB" sz="2000" dirty="0"/>
          </a:p>
        </p:txBody>
      </p:sp>
      <p:sp>
        <p:nvSpPr>
          <p:cNvPr id="2" name="Titel 1"/>
          <p:cNvSpPr>
            <a:spLocks noGrp="1"/>
          </p:cNvSpPr>
          <p:nvPr>
            <p:ph type="title"/>
          </p:nvPr>
        </p:nvSpPr>
        <p:spPr>
          <a:xfrm>
            <a:off x="228600" y="598310"/>
            <a:ext cx="8686800" cy="666046"/>
          </a:xfrm>
        </p:spPr>
        <p:txBody>
          <a:bodyPr/>
          <a:lstStyle/>
          <a:p>
            <a:pPr>
              <a:defRPr/>
            </a:pPr>
            <a:r>
              <a:rPr lang="da-DK" b="1" dirty="0">
                <a:latin typeface="Verdana"/>
                <a:ea typeface="+mn-ea"/>
              </a:rPr>
              <a:t>Prototyping steps</a:t>
            </a:r>
          </a:p>
        </p:txBody>
      </p:sp>
      <p:graphicFrame>
        <p:nvGraphicFramePr>
          <p:cNvPr id="4" name="Diagram 3"/>
          <p:cNvGraphicFramePr/>
          <p:nvPr>
            <p:extLst>
              <p:ext uri="{D42A27DB-BD31-4B8C-83A1-F6EECF244321}">
                <p14:modId xmlns:p14="http://schemas.microsoft.com/office/powerpoint/2010/main" val="1439961107"/>
              </p:ext>
            </p:extLst>
          </p:nvPr>
        </p:nvGraphicFramePr>
        <p:xfrm>
          <a:off x="4248281" y="1947672"/>
          <a:ext cx="4087152" cy="3401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37300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GB" altLang="en-US" dirty="0"/>
              <a:t>Today</a:t>
            </a:r>
            <a:r>
              <a:rPr lang="en-GB" altLang="en-GB" dirty="0"/>
              <a:t>’</a:t>
            </a:r>
            <a:r>
              <a:rPr lang="en-GB" altLang="en-US" dirty="0"/>
              <a:t>s Topics</a:t>
            </a:r>
            <a:endParaRPr lang="en-US" dirty="0"/>
          </a:p>
        </p:txBody>
      </p:sp>
      <p:sp>
        <p:nvSpPr>
          <p:cNvPr id="16389" name="Rectangle 3"/>
          <p:cNvSpPr>
            <a:spLocks noGrp="1" noChangeArrowheads="1"/>
          </p:cNvSpPr>
          <p:nvPr>
            <p:ph sz="quarter" idx="12"/>
          </p:nvPr>
        </p:nvSpPr>
        <p:spPr>
          <a:xfrm>
            <a:off x="510347" y="1737361"/>
            <a:ext cx="8086620" cy="4636008"/>
          </a:xfrm>
        </p:spPr>
        <p:txBody>
          <a:bodyPr>
            <a:normAutofit fontScale="92500" lnSpcReduction="20000"/>
          </a:bodyPr>
          <a:lstStyle/>
          <a:p>
            <a:pPr marL="342888" indent="-342888" defTabSz="457184" eaLnBrk="1" fontAlgn="auto" hangingPunct="1">
              <a:spcAft>
                <a:spcPts val="0"/>
              </a:spcAft>
              <a:buFont typeface="Wingdings" charset="2"/>
              <a:buChar char="§"/>
              <a:defRPr/>
            </a:pPr>
            <a:endParaRPr lang="en-GB" sz="1050" dirty="0" smtClean="0">
              <a:ea typeface="+mn-ea"/>
            </a:endParaRPr>
          </a:p>
          <a:p>
            <a:pPr marL="342888" indent="-342888" defTabSz="457184">
              <a:defRPr/>
            </a:pPr>
            <a:r>
              <a:rPr lang="en-US" sz="2000" dirty="0" smtClean="0"/>
              <a:t>Spikes</a:t>
            </a:r>
          </a:p>
          <a:p>
            <a:pPr marL="342888" indent="-342888" defTabSz="457184">
              <a:defRPr/>
            </a:pPr>
            <a:endParaRPr lang="en-US" sz="2000" dirty="0" smtClean="0"/>
          </a:p>
          <a:p>
            <a:pPr marL="342888" indent="-342888" defTabSz="457184" eaLnBrk="1" fontAlgn="auto" hangingPunct="1">
              <a:spcAft>
                <a:spcPts val="0"/>
              </a:spcAft>
              <a:buFont typeface="Wingdings" charset="2"/>
              <a:buChar char="§"/>
              <a:defRPr/>
            </a:pPr>
            <a:r>
              <a:rPr lang="en-US" sz="2000" dirty="0" smtClean="0"/>
              <a:t>Prototyping Typology</a:t>
            </a:r>
          </a:p>
          <a:p>
            <a:pPr marL="742938" lvl="1" indent="-342888" defTabSz="457184" eaLnBrk="1" fontAlgn="auto" hangingPunct="1">
              <a:spcAft>
                <a:spcPts val="0"/>
              </a:spcAft>
              <a:buFont typeface="Wingdings" charset="2"/>
              <a:buChar char="§"/>
              <a:defRPr/>
            </a:pPr>
            <a:r>
              <a:rPr lang="en-US" sz="2000" dirty="0" smtClean="0"/>
              <a:t>The classic of all classics:</a:t>
            </a:r>
          </a:p>
          <a:p>
            <a:pPr marL="1142988" lvl="2" indent="-342888" defTabSz="457184" eaLnBrk="1" fontAlgn="auto" hangingPunct="1">
              <a:spcAft>
                <a:spcPts val="0"/>
              </a:spcAft>
              <a:buFont typeface="Wingdings" charset="2"/>
              <a:buChar char="§"/>
              <a:defRPr/>
            </a:pPr>
            <a:r>
              <a:rPr lang="en-US" sz="2000" dirty="0" smtClean="0"/>
              <a:t>C. Floyd (1983)</a:t>
            </a:r>
          </a:p>
          <a:p>
            <a:pPr marL="742938" lvl="1" indent="-342888" defTabSz="457184" eaLnBrk="1" fontAlgn="auto" hangingPunct="1">
              <a:spcAft>
                <a:spcPts val="0"/>
              </a:spcAft>
              <a:buFont typeface="Wingdings" charset="2"/>
              <a:buChar char="§"/>
              <a:defRPr/>
            </a:pPr>
            <a:r>
              <a:rPr lang="en-US" sz="2000" dirty="0" smtClean="0"/>
              <a:t>The prototyping concept:</a:t>
            </a:r>
          </a:p>
          <a:p>
            <a:pPr marL="1142988" lvl="2" indent="-342888" defTabSz="457184" eaLnBrk="1" fontAlgn="auto" hangingPunct="1">
              <a:spcAft>
                <a:spcPts val="0"/>
              </a:spcAft>
              <a:buFont typeface="Wingdings" charset="2"/>
              <a:buChar char="§"/>
              <a:defRPr/>
            </a:pPr>
            <a:endParaRPr lang="en-US" sz="2000" dirty="0" smtClean="0"/>
          </a:p>
          <a:p>
            <a:pPr marL="199916" indent="0" defTabSz="457184">
              <a:buNone/>
              <a:defRPr/>
            </a:pPr>
            <a:r>
              <a:rPr lang="en-US" sz="2000" b="1" dirty="0" smtClean="0"/>
              <a:t>Be able to</a:t>
            </a:r>
          </a:p>
          <a:p>
            <a:pPr marL="933450" indent="-381000" defTabSz="457184">
              <a:defRPr/>
            </a:pPr>
            <a:r>
              <a:rPr lang="en-US" sz="2000" dirty="0" smtClean="0"/>
              <a:t>Characterize the prototyping concept</a:t>
            </a:r>
          </a:p>
          <a:p>
            <a:pPr marL="933450" indent="-381000" defTabSz="457184">
              <a:defRPr/>
            </a:pPr>
            <a:r>
              <a:rPr lang="en-US" sz="2000" dirty="0" smtClean="0"/>
              <a:t>Explain 3 classes of prototyping:</a:t>
            </a:r>
          </a:p>
          <a:p>
            <a:pPr marL="1233542" lvl="2" indent="-381000" defTabSz="457184">
              <a:defRPr/>
            </a:pPr>
            <a:r>
              <a:rPr lang="en-US" sz="1400" dirty="0" smtClean="0"/>
              <a:t>Exploratory</a:t>
            </a:r>
          </a:p>
          <a:p>
            <a:pPr marL="1233542" lvl="2" indent="-381000" defTabSz="457184">
              <a:defRPr/>
            </a:pPr>
            <a:r>
              <a:rPr lang="en-US" sz="1400" dirty="0" smtClean="0"/>
              <a:t>Experimental</a:t>
            </a:r>
          </a:p>
          <a:p>
            <a:pPr marL="1233542" lvl="2" indent="-381000" defTabSz="457184">
              <a:defRPr/>
            </a:pPr>
            <a:r>
              <a:rPr lang="en-US" sz="1400" dirty="0"/>
              <a:t>E</a:t>
            </a:r>
            <a:r>
              <a:rPr lang="en-US" sz="1400" dirty="0" smtClean="0"/>
              <a:t>volutionary</a:t>
            </a:r>
          </a:p>
          <a:p>
            <a:pPr marL="933450" indent="-381000" defTabSz="457184">
              <a:defRPr/>
            </a:pPr>
            <a:r>
              <a:rPr lang="en-US" sz="2000" dirty="0" smtClean="0"/>
              <a:t>Explain how spikes can be used - suggest relevant usage of prototypes in XP (which class and when)</a:t>
            </a:r>
          </a:p>
          <a:p>
            <a:pPr marL="933450" indent="-381000" defTabSz="457184">
              <a:defRPr/>
            </a:pPr>
            <a:r>
              <a:rPr lang="en-US" sz="2000" dirty="0" smtClean="0"/>
              <a:t>Relate the concepts </a:t>
            </a:r>
            <a:r>
              <a:rPr lang="en-US" sz="2000" dirty="0" err="1" smtClean="0"/>
              <a:t>protyping</a:t>
            </a:r>
            <a:r>
              <a:rPr lang="en-US" sz="2000" dirty="0" smtClean="0"/>
              <a:t> and spikes</a:t>
            </a:r>
          </a:p>
        </p:txBody>
      </p:sp>
    </p:spTree>
    <p:extLst>
      <p:ext uri="{BB962C8B-B14F-4D97-AF65-F5344CB8AC3E}">
        <p14:creationId xmlns:p14="http://schemas.microsoft.com/office/powerpoint/2010/main" val="18939425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Typology for prototypes</a:t>
            </a:r>
            <a:endParaRPr lang="en-US" dirty="0"/>
          </a:p>
        </p:txBody>
      </p:sp>
      <p:sp>
        <p:nvSpPr>
          <p:cNvPr id="3" name="Pladsholder til indhold 2"/>
          <p:cNvSpPr>
            <a:spLocks noGrp="1"/>
          </p:cNvSpPr>
          <p:nvPr>
            <p:ph sz="quarter" idx="12"/>
          </p:nvPr>
        </p:nvSpPr>
        <p:spPr>
          <a:xfrm>
            <a:off x="510347" y="2116875"/>
            <a:ext cx="8086620" cy="4290749"/>
          </a:xfrm>
        </p:spPr>
        <p:txBody>
          <a:bodyPr/>
          <a:lstStyle/>
          <a:p>
            <a:pPr marL="0" indent="0" eaLnBrk="1" hangingPunct="1">
              <a:buNone/>
              <a:defRPr/>
            </a:pPr>
            <a:r>
              <a:rPr lang="en-US" sz="2000" b="1" dirty="0"/>
              <a:t>Explorative prototypes</a:t>
            </a:r>
          </a:p>
          <a:p>
            <a:pPr lvl="1" eaLnBrk="1" hangingPunct="1">
              <a:defRPr/>
            </a:pPr>
            <a:r>
              <a:rPr lang="en-US" sz="2000" dirty="0" smtClean="0"/>
              <a:t>What </a:t>
            </a:r>
            <a:r>
              <a:rPr lang="en-US" sz="2000" dirty="0"/>
              <a:t>shall the system be able to do?</a:t>
            </a:r>
          </a:p>
          <a:p>
            <a:pPr lvl="1" eaLnBrk="1" hangingPunct="1">
              <a:defRPr/>
            </a:pPr>
            <a:r>
              <a:rPr lang="en-US" sz="2000" dirty="0" smtClean="0"/>
              <a:t>Requirement elicitation</a:t>
            </a:r>
          </a:p>
          <a:p>
            <a:pPr lvl="1" eaLnBrk="1" hangingPunct="1">
              <a:defRPr/>
            </a:pPr>
            <a:endParaRPr lang="en-US" sz="2000" dirty="0"/>
          </a:p>
          <a:p>
            <a:pPr marL="0" indent="0" eaLnBrk="1" hangingPunct="1">
              <a:buNone/>
              <a:defRPr/>
            </a:pPr>
            <a:r>
              <a:rPr lang="en-US" sz="2000" b="1" dirty="0" smtClean="0"/>
              <a:t>Experimental </a:t>
            </a:r>
            <a:r>
              <a:rPr lang="en-US" sz="2000" b="1" dirty="0"/>
              <a:t>prototypes</a:t>
            </a:r>
          </a:p>
          <a:p>
            <a:pPr lvl="1" eaLnBrk="1" hangingPunct="1">
              <a:defRPr/>
            </a:pPr>
            <a:r>
              <a:rPr lang="en-US" sz="2000" dirty="0" smtClean="0"/>
              <a:t>Is </a:t>
            </a:r>
            <a:r>
              <a:rPr lang="en-US" sz="2000" dirty="0"/>
              <a:t>this how the system can handle the requirements?</a:t>
            </a:r>
          </a:p>
          <a:p>
            <a:pPr lvl="1" eaLnBrk="1" hangingPunct="1">
              <a:defRPr/>
            </a:pPr>
            <a:r>
              <a:rPr lang="en-US" sz="2000" dirty="0"/>
              <a:t>E</a:t>
            </a:r>
            <a:r>
              <a:rPr lang="en-US" sz="2000" dirty="0" smtClean="0"/>
              <a:t>valuate </a:t>
            </a:r>
            <a:r>
              <a:rPr lang="en-US" sz="2000" dirty="0"/>
              <a:t>possible solutions </a:t>
            </a:r>
            <a:endParaRPr lang="en-US" sz="2000" dirty="0" smtClean="0"/>
          </a:p>
          <a:p>
            <a:pPr lvl="1" eaLnBrk="1" hangingPunct="1">
              <a:defRPr/>
            </a:pPr>
            <a:endParaRPr lang="en-US" sz="2000" dirty="0"/>
          </a:p>
          <a:p>
            <a:pPr marL="0" indent="0" eaLnBrk="1" hangingPunct="1">
              <a:buNone/>
              <a:defRPr/>
            </a:pPr>
            <a:r>
              <a:rPr lang="en-US" sz="2000" b="1" dirty="0" smtClean="0"/>
              <a:t>Evolutionary </a:t>
            </a:r>
            <a:r>
              <a:rPr lang="en-US" sz="2000" b="1" dirty="0"/>
              <a:t>prototypes</a:t>
            </a:r>
          </a:p>
          <a:p>
            <a:pPr lvl="1" eaLnBrk="1" hangingPunct="1">
              <a:defRPr/>
            </a:pPr>
            <a:r>
              <a:rPr lang="en-US" sz="2000" dirty="0" smtClean="0"/>
              <a:t>Incremental </a:t>
            </a:r>
            <a:r>
              <a:rPr lang="en-US" sz="2000" dirty="0"/>
              <a:t>adoption of the system to changing </a:t>
            </a:r>
            <a:r>
              <a:rPr lang="en-US" sz="2000" dirty="0" smtClean="0"/>
              <a:t>requirements</a:t>
            </a:r>
            <a:endParaRPr lang="da-DK" sz="2000" dirty="0"/>
          </a:p>
        </p:txBody>
      </p:sp>
    </p:spTree>
    <p:extLst>
      <p:ext uri="{BB962C8B-B14F-4D97-AF65-F5344CB8AC3E}">
        <p14:creationId xmlns:p14="http://schemas.microsoft.com/office/powerpoint/2010/main" val="32446256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Explorative prototypes</a:t>
            </a:r>
            <a:endParaRPr lang="en-US" dirty="0"/>
          </a:p>
        </p:txBody>
      </p:sp>
      <p:sp>
        <p:nvSpPr>
          <p:cNvPr id="3" name="Pladsholder til indhold 2"/>
          <p:cNvSpPr>
            <a:spLocks noGrp="1"/>
          </p:cNvSpPr>
          <p:nvPr>
            <p:ph sz="quarter" idx="12"/>
          </p:nvPr>
        </p:nvSpPr>
        <p:spPr/>
        <p:txBody>
          <a:bodyPr/>
          <a:lstStyle/>
          <a:p>
            <a:pPr eaLnBrk="1" hangingPunct="1">
              <a:defRPr/>
            </a:pPr>
            <a:r>
              <a:rPr lang="en-US" sz="2000" dirty="0" smtClean="0"/>
              <a:t>Catalyst </a:t>
            </a:r>
            <a:r>
              <a:rPr lang="en-US" sz="2000" dirty="0"/>
              <a:t>for communication between end-user </a:t>
            </a:r>
            <a:r>
              <a:rPr lang="en-US" sz="2000" dirty="0" smtClean="0"/>
              <a:t>and </a:t>
            </a:r>
            <a:r>
              <a:rPr lang="en-US" sz="2000" dirty="0"/>
              <a:t>developers</a:t>
            </a:r>
          </a:p>
          <a:p>
            <a:pPr eaLnBrk="1" hangingPunct="1">
              <a:defRPr/>
            </a:pPr>
            <a:r>
              <a:rPr lang="en-US" sz="2000" dirty="0" smtClean="0"/>
              <a:t>Often </a:t>
            </a:r>
            <a:r>
              <a:rPr lang="en-US" sz="2000" dirty="0"/>
              <a:t>the user are presented for alternatives</a:t>
            </a:r>
          </a:p>
          <a:p>
            <a:pPr eaLnBrk="1" hangingPunct="1">
              <a:defRPr/>
            </a:pPr>
            <a:r>
              <a:rPr lang="en-US" sz="2000" dirty="0" smtClean="0"/>
              <a:t>The </a:t>
            </a:r>
            <a:r>
              <a:rPr lang="en-US" sz="2000" dirty="0"/>
              <a:t>prototype is normally thrown away</a:t>
            </a:r>
          </a:p>
          <a:p>
            <a:pPr eaLnBrk="1" hangingPunct="1">
              <a:defRPr/>
            </a:pPr>
            <a:r>
              <a:rPr lang="en-US" sz="2000" dirty="0" smtClean="0"/>
              <a:t>The </a:t>
            </a:r>
            <a:r>
              <a:rPr lang="en-US" sz="2000" dirty="0"/>
              <a:t>prototype is build with intensive use of </a:t>
            </a:r>
            <a:r>
              <a:rPr lang="en-US" sz="2000" dirty="0" smtClean="0"/>
              <a:t>tools</a:t>
            </a:r>
          </a:p>
          <a:p>
            <a:pPr eaLnBrk="1" hangingPunct="1">
              <a:defRPr/>
            </a:pPr>
            <a:endParaRPr lang="en-US" sz="2000" dirty="0"/>
          </a:p>
          <a:p>
            <a:pPr marL="0" indent="0" eaLnBrk="1" hangingPunct="1">
              <a:buNone/>
              <a:defRPr/>
            </a:pPr>
            <a:r>
              <a:rPr lang="en-US" sz="2000" dirty="0" smtClean="0">
                <a:solidFill>
                  <a:srgbClr val="FF0000"/>
                </a:solidFill>
              </a:rPr>
              <a:t>NB!</a:t>
            </a:r>
          </a:p>
          <a:p>
            <a:pPr marL="0" indent="0" eaLnBrk="1" hangingPunct="1">
              <a:buNone/>
              <a:defRPr/>
            </a:pPr>
            <a:r>
              <a:rPr lang="en-US" sz="2000" dirty="0" smtClean="0">
                <a:solidFill>
                  <a:srgbClr val="FF0000"/>
                </a:solidFill>
              </a:rPr>
              <a:t>It </a:t>
            </a:r>
            <a:r>
              <a:rPr lang="en-US" sz="2000" dirty="0">
                <a:solidFill>
                  <a:srgbClr val="FF0000"/>
                </a:solidFill>
              </a:rPr>
              <a:t>can be relevant to deliberately produces </a:t>
            </a:r>
            <a:r>
              <a:rPr lang="en-US" sz="2000" dirty="0" smtClean="0">
                <a:solidFill>
                  <a:srgbClr val="FF0000"/>
                </a:solidFill>
              </a:rPr>
              <a:t>‘</a:t>
            </a:r>
            <a:r>
              <a:rPr lang="en-US" sz="2000" dirty="0">
                <a:solidFill>
                  <a:srgbClr val="FF0000"/>
                </a:solidFill>
              </a:rPr>
              <a:t>bad’ prototypes</a:t>
            </a:r>
            <a:endParaRPr lang="da-DK" sz="2000" dirty="0">
              <a:solidFill>
                <a:srgbClr val="FF0000"/>
              </a:solidFill>
            </a:endParaRPr>
          </a:p>
        </p:txBody>
      </p:sp>
    </p:spTree>
    <p:extLst>
      <p:ext uri="{BB962C8B-B14F-4D97-AF65-F5344CB8AC3E}">
        <p14:creationId xmlns:p14="http://schemas.microsoft.com/office/powerpoint/2010/main" val="30379837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Experimental prototypes</a:t>
            </a:r>
            <a:endParaRPr lang="en-US" dirty="0"/>
          </a:p>
        </p:txBody>
      </p:sp>
      <p:sp>
        <p:nvSpPr>
          <p:cNvPr id="3" name="Pladsholder til indhold 2"/>
          <p:cNvSpPr>
            <a:spLocks noGrp="1"/>
          </p:cNvSpPr>
          <p:nvPr>
            <p:ph sz="quarter" idx="12"/>
          </p:nvPr>
        </p:nvSpPr>
        <p:spPr>
          <a:xfrm>
            <a:off x="510347" y="1762033"/>
            <a:ext cx="8086620" cy="4686534"/>
          </a:xfrm>
        </p:spPr>
        <p:txBody>
          <a:bodyPr>
            <a:normAutofit fontScale="92500" lnSpcReduction="10000"/>
          </a:bodyPr>
          <a:lstStyle/>
          <a:p>
            <a:pPr marL="0" indent="0" eaLnBrk="1" hangingPunct="1">
              <a:buNone/>
              <a:defRPr/>
            </a:pPr>
            <a:r>
              <a:rPr lang="en-US" sz="2000" b="1" dirty="0"/>
              <a:t>Proposals are evaluated after experimental </a:t>
            </a:r>
            <a:r>
              <a:rPr lang="en-US" sz="2000" b="1" dirty="0" smtClean="0"/>
              <a:t>use</a:t>
            </a:r>
          </a:p>
          <a:p>
            <a:pPr marL="0" indent="0" eaLnBrk="1" hangingPunct="1">
              <a:buNone/>
              <a:defRPr/>
            </a:pPr>
            <a:endParaRPr lang="en-US" sz="2000" b="1" dirty="0"/>
          </a:p>
          <a:p>
            <a:pPr lvl="1" eaLnBrk="1" hangingPunct="1">
              <a:defRPr/>
            </a:pPr>
            <a:r>
              <a:rPr lang="en-US" sz="2000" b="1" dirty="0" smtClean="0"/>
              <a:t>Full </a:t>
            </a:r>
            <a:r>
              <a:rPr lang="en-US" sz="2000" b="1" dirty="0"/>
              <a:t>functional simulation</a:t>
            </a:r>
          </a:p>
          <a:p>
            <a:pPr lvl="2" eaLnBrk="1" hangingPunct="1">
              <a:defRPr/>
            </a:pPr>
            <a:r>
              <a:rPr lang="en-US" sz="2000" dirty="0" smtClean="0"/>
              <a:t>Can </a:t>
            </a:r>
            <a:r>
              <a:rPr lang="en-US" sz="2000" dirty="0"/>
              <a:t>not be used as production system</a:t>
            </a:r>
          </a:p>
          <a:p>
            <a:pPr lvl="2" eaLnBrk="1" hangingPunct="1">
              <a:defRPr/>
            </a:pPr>
            <a:r>
              <a:rPr lang="en-US" sz="2000" dirty="0" smtClean="0"/>
              <a:t>Extensive </a:t>
            </a:r>
            <a:r>
              <a:rPr lang="en-US" sz="2000" dirty="0"/>
              <a:t>use of </a:t>
            </a:r>
            <a:r>
              <a:rPr lang="en-US" sz="2000" dirty="0" smtClean="0"/>
              <a:t>tools</a:t>
            </a:r>
          </a:p>
          <a:p>
            <a:pPr lvl="2" eaLnBrk="1" hangingPunct="1">
              <a:defRPr/>
            </a:pPr>
            <a:endParaRPr lang="en-US" sz="2000" dirty="0"/>
          </a:p>
          <a:p>
            <a:pPr lvl="1" eaLnBrk="1" hangingPunct="1">
              <a:defRPr/>
            </a:pPr>
            <a:r>
              <a:rPr lang="en-US" sz="2000" b="1" dirty="0" smtClean="0"/>
              <a:t>HCI </a:t>
            </a:r>
            <a:r>
              <a:rPr lang="en-US" sz="2000" b="1" dirty="0"/>
              <a:t>simulations</a:t>
            </a:r>
          </a:p>
          <a:p>
            <a:pPr lvl="2" eaLnBrk="1" hangingPunct="1">
              <a:defRPr/>
            </a:pPr>
            <a:r>
              <a:rPr lang="en-US" sz="2000" dirty="0" smtClean="0"/>
              <a:t>Lower </a:t>
            </a:r>
            <a:r>
              <a:rPr lang="en-US" sz="2000" dirty="0"/>
              <a:t>layers are simulated </a:t>
            </a:r>
          </a:p>
          <a:p>
            <a:pPr lvl="2" eaLnBrk="1" hangingPunct="1">
              <a:defRPr/>
            </a:pPr>
            <a:r>
              <a:rPr lang="en-US" sz="2000" dirty="0" smtClean="0"/>
              <a:t>No </a:t>
            </a:r>
            <a:r>
              <a:rPr lang="en-US" sz="2000" dirty="0"/>
              <a:t>validation of input</a:t>
            </a:r>
          </a:p>
          <a:p>
            <a:pPr lvl="2" eaLnBrk="1" hangingPunct="1">
              <a:defRPr/>
            </a:pPr>
            <a:r>
              <a:rPr lang="en-US" sz="2000" dirty="0" smtClean="0"/>
              <a:t>Horizontal prototype</a:t>
            </a:r>
          </a:p>
          <a:p>
            <a:pPr lvl="2" eaLnBrk="1" hangingPunct="1">
              <a:defRPr/>
            </a:pPr>
            <a:endParaRPr lang="en-US" sz="2000" dirty="0"/>
          </a:p>
          <a:p>
            <a:pPr lvl="1" eaLnBrk="1" hangingPunct="1">
              <a:defRPr/>
            </a:pPr>
            <a:r>
              <a:rPr lang="en-US" sz="2000" b="1" dirty="0" smtClean="0"/>
              <a:t>Skeleton </a:t>
            </a:r>
            <a:r>
              <a:rPr lang="en-US" sz="2000" b="1" dirty="0"/>
              <a:t>programming</a:t>
            </a:r>
          </a:p>
          <a:p>
            <a:pPr lvl="2" eaLnBrk="1" hangingPunct="1">
              <a:defRPr/>
            </a:pPr>
            <a:r>
              <a:rPr lang="en-US" sz="2000" dirty="0" smtClean="0"/>
              <a:t>Typical </a:t>
            </a:r>
            <a:r>
              <a:rPr lang="en-US" sz="2000" dirty="0"/>
              <a:t>parts are selected and constructed </a:t>
            </a:r>
          </a:p>
          <a:p>
            <a:pPr lvl="2" eaLnBrk="1" hangingPunct="1">
              <a:defRPr/>
            </a:pPr>
            <a:r>
              <a:rPr lang="en-US" sz="2000" dirty="0" smtClean="0"/>
              <a:t>Vertical </a:t>
            </a:r>
            <a:r>
              <a:rPr lang="en-US" sz="2000" dirty="0"/>
              <a:t>prototyping</a:t>
            </a:r>
            <a:endParaRPr lang="da-DK" sz="2000" dirty="0"/>
          </a:p>
        </p:txBody>
      </p:sp>
    </p:spTree>
    <p:extLst>
      <p:ext uri="{BB962C8B-B14F-4D97-AF65-F5344CB8AC3E}">
        <p14:creationId xmlns:p14="http://schemas.microsoft.com/office/powerpoint/2010/main" val="22947747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US" dirty="0" smtClean="0"/>
              <a:t>Evolutionary prototypes</a:t>
            </a:r>
            <a:endParaRPr lang="en-US" dirty="0"/>
          </a:p>
        </p:txBody>
      </p:sp>
      <p:sp>
        <p:nvSpPr>
          <p:cNvPr id="3" name="Pladsholder til indhold 2"/>
          <p:cNvSpPr>
            <a:spLocks noGrp="1"/>
          </p:cNvSpPr>
          <p:nvPr>
            <p:ph sz="quarter" idx="12"/>
          </p:nvPr>
        </p:nvSpPr>
        <p:spPr>
          <a:xfrm>
            <a:off x="510347" y="2116875"/>
            <a:ext cx="8086620" cy="4502289"/>
          </a:xfrm>
        </p:spPr>
        <p:txBody>
          <a:bodyPr>
            <a:normAutofit/>
          </a:bodyPr>
          <a:lstStyle/>
          <a:p>
            <a:pPr marL="0" indent="0" eaLnBrk="1" hangingPunct="1">
              <a:buNone/>
              <a:defRPr/>
            </a:pPr>
            <a:r>
              <a:rPr lang="en-US" sz="2000" b="1" dirty="0" smtClean="0"/>
              <a:t>Hardly </a:t>
            </a:r>
            <a:r>
              <a:rPr lang="en-US" sz="2000" b="1" dirty="0"/>
              <a:t>a prototype</a:t>
            </a:r>
          </a:p>
          <a:p>
            <a:pPr lvl="1" eaLnBrk="1" hangingPunct="1">
              <a:defRPr/>
            </a:pPr>
            <a:r>
              <a:rPr lang="en-US" sz="2000" dirty="0" smtClean="0"/>
              <a:t>Development </a:t>
            </a:r>
            <a:r>
              <a:rPr lang="en-US" sz="2000" dirty="0"/>
              <a:t>of </a:t>
            </a:r>
            <a:r>
              <a:rPr lang="en-US" sz="2000" dirty="0" smtClean="0"/>
              <a:t>versions</a:t>
            </a:r>
          </a:p>
          <a:p>
            <a:pPr lvl="1" eaLnBrk="1" hangingPunct="1">
              <a:defRPr/>
            </a:pPr>
            <a:endParaRPr lang="en-US" sz="2000" dirty="0"/>
          </a:p>
          <a:p>
            <a:pPr marL="0" indent="0" eaLnBrk="1" hangingPunct="1">
              <a:buNone/>
              <a:defRPr/>
            </a:pPr>
            <a:r>
              <a:rPr lang="en-US" sz="2000" b="1" dirty="0" smtClean="0"/>
              <a:t>Relevant because</a:t>
            </a:r>
            <a:endParaRPr lang="en-US" sz="2000" b="1" dirty="0"/>
          </a:p>
          <a:p>
            <a:pPr lvl="1" eaLnBrk="1" hangingPunct="1">
              <a:defRPr/>
            </a:pPr>
            <a:r>
              <a:rPr lang="en-US" sz="2000" dirty="0" smtClean="0"/>
              <a:t>Use/work </a:t>
            </a:r>
            <a:r>
              <a:rPr lang="en-US" sz="2000" dirty="0"/>
              <a:t>situations always change</a:t>
            </a:r>
          </a:p>
          <a:p>
            <a:pPr lvl="1" eaLnBrk="1" hangingPunct="1">
              <a:defRPr/>
            </a:pPr>
            <a:r>
              <a:rPr lang="en-US" sz="2000" dirty="0" smtClean="0"/>
              <a:t>Introduction </a:t>
            </a:r>
            <a:r>
              <a:rPr lang="en-US" sz="2000" dirty="0"/>
              <a:t>of IT systems changes the organization and </a:t>
            </a:r>
            <a:r>
              <a:rPr lang="en-US" sz="2000" dirty="0" smtClean="0"/>
              <a:t>therefore </a:t>
            </a:r>
            <a:r>
              <a:rPr lang="en-US" sz="2000" dirty="0"/>
              <a:t>the requirements also change</a:t>
            </a:r>
          </a:p>
          <a:p>
            <a:pPr eaLnBrk="1" hangingPunct="1">
              <a:defRPr/>
            </a:pPr>
            <a:endParaRPr lang="en-US" sz="2000" dirty="0" smtClean="0"/>
          </a:p>
          <a:p>
            <a:pPr marL="0" indent="0" eaLnBrk="1" hangingPunct="1">
              <a:buNone/>
              <a:defRPr/>
            </a:pPr>
            <a:r>
              <a:rPr lang="en-US" sz="2000" dirty="0" smtClean="0"/>
              <a:t>The </a:t>
            </a:r>
            <a:r>
              <a:rPr lang="en-US" sz="2000" dirty="0"/>
              <a:t>system becomes a prototype when </a:t>
            </a:r>
            <a:r>
              <a:rPr lang="en-US" sz="2000" dirty="0" smtClean="0"/>
              <a:t>development </a:t>
            </a:r>
            <a:r>
              <a:rPr lang="en-US" sz="2000" dirty="0"/>
              <a:t>of next version is started</a:t>
            </a:r>
          </a:p>
          <a:p>
            <a:pPr lvl="1" eaLnBrk="1" hangingPunct="1">
              <a:defRPr/>
            </a:pPr>
            <a:r>
              <a:rPr lang="en-US" sz="2000" dirty="0" smtClean="0"/>
              <a:t>The </a:t>
            </a:r>
            <a:r>
              <a:rPr lang="en-US" sz="2000" dirty="0"/>
              <a:t>system was </a:t>
            </a:r>
            <a:r>
              <a:rPr lang="en-US" sz="2000" b="1" u="sng" dirty="0"/>
              <a:t>not build as a prototype </a:t>
            </a:r>
            <a:r>
              <a:rPr lang="en-US" sz="2000" dirty="0"/>
              <a:t>– but as </a:t>
            </a:r>
            <a:r>
              <a:rPr lang="en-US" sz="2000" dirty="0" smtClean="0"/>
              <a:t>a </a:t>
            </a:r>
            <a:r>
              <a:rPr lang="en-US" sz="2000" dirty="0"/>
              <a:t>system</a:t>
            </a:r>
            <a:endParaRPr lang="da-DK" sz="2000" dirty="0"/>
          </a:p>
        </p:txBody>
      </p:sp>
    </p:spTree>
    <p:extLst>
      <p:ext uri="{BB962C8B-B14F-4D97-AF65-F5344CB8AC3E}">
        <p14:creationId xmlns:p14="http://schemas.microsoft.com/office/powerpoint/2010/main" val="8827610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Low and High fidelity prototypes</a:t>
            </a:r>
            <a:endParaRPr lang="en-US" dirty="0"/>
          </a:p>
        </p:txBody>
      </p:sp>
      <p:sp>
        <p:nvSpPr>
          <p:cNvPr id="3" name="Pladsholder til indhold 2"/>
          <p:cNvSpPr>
            <a:spLocks noGrp="1"/>
          </p:cNvSpPr>
          <p:nvPr>
            <p:ph sz="quarter" idx="12"/>
          </p:nvPr>
        </p:nvSpPr>
        <p:spPr>
          <a:xfrm>
            <a:off x="510347" y="2116875"/>
            <a:ext cx="8086620" cy="4302975"/>
          </a:xfrm>
        </p:spPr>
        <p:txBody>
          <a:bodyPr>
            <a:normAutofit lnSpcReduction="10000"/>
          </a:bodyPr>
          <a:lstStyle/>
          <a:p>
            <a:pPr marL="0" indent="0">
              <a:lnSpc>
                <a:spcPct val="110000"/>
              </a:lnSpc>
              <a:spcBef>
                <a:spcPts val="0"/>
              </a:spcBef>
              <a:spcAft>
                <a:spcPts val="600"/>
              </a:spcAft>
              <a:buNone/>
            </a:pPr>
            <a:r>
              <a:rPr lang="en-US" dirty="0"/>
              <a:t>Prototypes can be categorized as </a:t>
            </a:r>
            <a:r>
              <a:rPr lang="en-US" b="1" dirty="0">
                <a:solidFill>
                  <a:schemeClr val="accent1"/>
                </a:solidFill>
              </a:rPr>
              <a:t>Low Fidelity </a:t>
            </a:r>
            <a:r>
              <a:rPr lang="en-US" dirty="0"/>
              <a:t>prototypes (e.g. paper prototypes) and </a:t>
            </a:r>
            <a:r>
              <a:rPr lang="en-US" b="1" dirty="0">
                <a:solidFill>
                  <a:schemeClr val="accent3"/>
                </a:solidFill>
              </a:rPr>
              <a:t>High Fidelity </a:t>
            </a:r>
            <a:r>
              <a:rPr lang="en-US" dirty="0"/>
              <a:t>prototypes. </a:t>
            </a:r>
            <a:endParaRPr lang="en-US" dirty="0" smtClean="0"/>
          </a:p>
          <a:p>
            <a:pPr marL="0" indent="0">
              <a:lnSpc>
                <a:spcPct val="110000"/>
              </a:lnSpc>
              <a:spcBef>
                <a:spcPts val="0"/>
              </a:spcBef>
              <a:spcAft>
                <a:spcPts val="600"/>
              </a:spcAft>
              <a:buNone/>
            </a:pPr>
            <a:endParaRPr lang="en-US" dirty="0" smtClean="0"/>
          </a:p>
          <a:p>
            <a:pPr marL="0" indent="0">
              <a:lnSpc>
                <a:spcPct val="110000"/>
              </a:lnSpc>
              <a:spcBef>
                <a:spcPts val="0"/>
              </a:spcBef>
              <a:spcAft>
                <a:spcPts val="600"/>
              </a:spcAft>
              <a:buNone/>
            </a:pPr>
            <a:r>
              <a:rPr lang="en-US" b="1" dirty="0" smtClean="0">
                <a:solidFill>
                  <a:schemeClr val="accent1"/>
                </a:solidFill>
              </a:rPr>
              <a:t>Low </a:t>
            </a:r>
            <a:r>
              <a:rPr lang="en-US" b="1" dirty="0">
                <a:solidFill>
                  <a:schemeClr val="accent1"/>
                </a:solidFill>
              </a:rPr>
              <a:t>F</a:t>
            </a:r>
            <a:r>
              <a:rPr lang="en-US" b="1" dirty="0" smtClean="0">
                <a:solidFill>
                  <a:schemeClr val="accent1"/>
                </a:solidFill>
              </a:rPr>
              <a:t>idelity </a:t>
            </a:r>
            <a:r>
              <a:rPr lang="en-US" dirty="0"/>
              <a:t>prototypes do not look much like the final </a:t>
            </a:r>
            <a:r>
              <a:rPr lang="en-US" dirty="0" smtClean="0"/>
              <a:t>product. </a:t>
            </a:r>
            <a:r>
              <a:rPr lang="en-US" dirty="0"/>
              <a:t>They are not made from the same materials as the final </a:t>
            </a:r>
            <a:r>
              <a:rPr lang="en-US" dirty="0" smtClean="0"/>
              <a:t>product and </a:t>
            </a:r>
            <a:r>
              <a:rPr lang="en-US" dirty="0"/>
              <a:t>do not have all the functionality of the final </a:t>
            </a:r>
            <a:r>
              <a:rPr lang="en-US" dirty="0" smtClean="0"/>
              <a:t>product. </a:t>
            </a:r>
            <a:r>
              <a:rPr lang="en-US" dirty="0"/>
              <a:t>Low fidelity prototype can simulate some of the interactions, but perhaps not all the subtleties of the interaction.</a:t>
            </a:r>
          </a:p>
          <a:p>
            <a:pPr>
              <a:lnSpc>
                <a:spcPct val="110000"/>
              </a:lnSpc>
              <a:spcBef>
                <a:spcPts val="0"/>
              </a:spcBef>
              <a:spcAft>
                <a:spcPts val="600"/>
              </a:spcAft>
            </a:pPr>
            <a:endParaRPr lang="en-US" dirty="0"/>
          </a:p>
          <a:p>
            <a:pPr marL="0" indent="0">
              <a:lnSpc>
                <a:spcPct val="110000"/>
              </a:lnSpc>
              <a:spcBef>
                <a:spcPts val="0"/>
              </a:spcBef>
              <a:spcAft>
                <a:spcPts val="600"/>
              </a:spcAft>
              <a:buNone/>
            </a:pPr>
            <a:r>
              <a:rPr lang="en-US" b="1" dirty="0">
                <a:solidFill>
                  <a:schemeClr val="accent3"/>
                </a:solidFill>
              </a:rPr>
              <a:t>High </a:t>
            </a:r>
            <a:r>
              <a:rPr lang="en-US" b="1" dirty="0" smtClean="0">
                <a:solidFill>
                  <a:schemeClr val="accent3"/>
                </a:solidFill>
              </a:rPr>
              <a:t>Fidelity </a:t>
            </a:r>
            <a:r>
              <a:rPr lang="en-US" dirty="0"/>
              <a:t>prototypes look more like the final </a:t>
            </a:r>
            <a:r>
              <a:rPr lang="en-US" dirty="0" smtClean="0"/>
              <a:t>product. </a:t>
            </a:r>
            <a:r>
              <a:rPr lang="en-US" dirty="0"/>
              <a:t>Your final design is an example of a high fidelity prototype. They may have some of the functions of the final product. They can test more of the subtleties of the interactions. But they take more time to make. </a:t>
            </a:r>
            <a:endParaRPr lang="da-DK" dirty="0"/>
          </a:p>
        </p:txBody>
      </p:sp>
      <p:pic>
        <p:nvPicPr>
          <p:cNvPr id="1026" name="Picture 2" descr="http://www.jamieclouting.co.uk/wp-content/uploads/2012/07/checkmarks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91869" y="1119934"/>
            <a:ext cx="2274388" cy="99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91175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a:t>Low and High fidelity prototypes</a:t>
            </a:r>
            <a:endParaRPr lang="da-DK" dirty="0"/>
          </a:p>
        </p:txBody>
      </p:sp>
      <p:graphicFrame>
        <p:nvGraphicFramePr>
          <p:cNvPr id="4" name="Pladsholder til indhold 3"/>
          <p:cNvGraphicFramePr>
            <a:graphicFrameLocks noGrp="1"/>
          </p:cNvGraphicFramePr>
          <p:nvPr>
            <p:ph sz="quarter" idx="12"/>
            <p:extLst>
              <p:ext uri="{D42A27DB-BD31-4B8C-83A1-F6EECF244321}">
                <p14:modId xmlns:p14="http://schemas.microsoft.com/office/powerpoint/2010/main" val="773358438"/>
              </p:ext>
            </p:extLst>
          </p:nvPr>
        </p:nvGraphicFramePr>
        <p:xfrm>
          <a:off x="912726" y="1813120"/>
          <a:ext cx="7281861" cy="3920744"/>
        </p:xfrm>
        <a:graphic>
          <a:graphicData uri="http://schemas.openxmlformats.org/drawingml/2006/table">
            <a:tbl>
              <a:tblPr firstRow="1" bandRow="1">
                <a:tableStyleId>{5C22544A-7EE6-4342-B048-85BDC9FD1C3A}</a:tableStyleId>
              </a:tblPr>
              <a:tblGrid>
                <a:gridCol w="465765">
                  <a:extLst>
                    <a:ext uri="{9D8B030D-6E8A-4147-A177-3AD203B41FA5}">
                      <a16:colId xmlns:a16="http://schemas.microsoft.com/office/drawing/2014/main" xmlns="" val="20000"/>
                    </a:ext>
                  </a:extLst>
                </a:gridCol>
                <a:gridCol w="3408048">
                  <a:extLst>
                    <a:ext uri="{9D8B030D-6E8A-4147-A177-3AD203B41FA5}">
                      <a16:colId xmlns:a16="http://schemas.microsoft.com/office/drawing/2014/main" xmlns="" val="20001"/>
                    </a:ext>
                  </a:extLst>
                </a:gridCol>
                <a:gridCol w="3408048">
                  <a:extLst>
                    <a:ext uri="{9D8B030D-6E8A-4147-A177-3AD203B41FA5}">
                      <a16:colId xmlns:a16="http://schemas.microsoft.com/office/drawing/2014/main" xmlns="" val="20002"/>
                    </a:ext>
                  </a:extLst>
                </a:gridCol>
              </a:tblGrid>
              <a:tr h="370840">
                <a:tc>
                  <a:txBody>
                    <a:bodyPr/>
                    <a:lstStyle/>
                    <a:p>
                      <a:endParaRPr lang="en-US" noProof="0" dirty="0"/>
                    </a:p>
                  </a:txBody>
                  <a:tcPr>
                    <a:noFill/>
                  </a:tcPr>
                </a:tc>
                <a:tc>
                  <a:txBody>
                    <a:bodyPr/>
                    <a:lstStyle/>
                    <a:p>
                      <a:r>
                        <a:rPr lang="en-US" sz="1600" noProof="0" dirty="0" smtClean="0"/>
                        <a:t>Advantages</a:t>
                      </a:r>
                      <a:endParaRPr lang="en-US" sz="1600" noProof="0" dirty="0"/>
                    </a:p>
                  </a:txBody>
                  <a:tcPr/>
                </a:tc>
                <a:tc>
                  <a:txBody>
                    <a:bodyPr/>
                    <a:lstStyle/>
                    <a:p>
                      <a:r>
                        <a:rPr lang="en-US" sz="1600" b="1" kern="1200" noProof="0" dirty="0" smtClean="0">
                          <a:solidFill>
                            <a:schemeClr val="lt1"/>
                          </a:solidFill>
                          <a:latin typeface="+mn-lt"/>
                          <a:ea typeface="+mn-ea"/>
                          <a:cs typeface="+mn-cs"/>
                        </a:rPr>
                        <a:t>Disadvantages</a:t>
                      </a:r>
                      <a:endParaRPr lang="en-US" sz="1600" b="1" kern="1200" noProof="0" dirty="0">
                        <a:solidFill>
                          <a:schemeClr val="lt1"/>
                        </a:solidFill>
                        <a:latin typeface="+mn-lt"/>
                        <a:ea typeface="+mn-ea"/>
                        <a:cs typeface="+mn-cs"/>
                      </a:endParaRPr>
                    </a:p>
                  </a:txBody>
                  <a:tcPr/>
                </a:tc>
                <a:extLst>
                  <a:ext uri="{0D108BD9-81ED-4DB2-BD59-A6C34878D82A}">
                    <a16:rowId xmlns:a16="http://schemas.microsoft.com/office/drawing/2014/main" xmlns="" val="10000"/>
                  </a:ext>
                </a:extLst>
              </a:tr>
              <a:tr h="370840">
                <a:tc>
                  <a:txBody>
                    <a:bodyPr/>
                    <a:lstStyle/>
                    <a:p>
                      <a:pPr algn="ctr"/>
                      <a:r>
                        <a:rPr lang="en-US" sz="1600" b="1" noProof="0" dirty="0" smtClean="0"/>
                        <a:t>Low-Fidelity</a:t>
                      </a:r>
                      <a:endParaRPr lang="en-US" sz="1600" b="1" noProof="0" dirty="0"/>
                    </a:p>
                  </a:txBody>
                  <a:tcPr vert="vert270"/>
                </a:tc>
                <a:tc>
                  <a:txBody>
                    <a:bodyPr/>
                    <a:lstStyle/>
                    <a:p>
                      <a:pPr fontAlgn="base"/>
                      <a:r>
                        <a:rPr lang="en-US" sz="1381" b="0" i="0" kern="1200" noProof="0" dirty="0" smtClean="0">
                          <a:solidFill>
                            <a:schemeClr val="dk1"/>
                          </a:solidFill>
                          <a:effectLst/>
                          <a:latin typeface="+mn-lt"/>
                          <a:ea typeface="+mn-ea"/>
                          <a:cs typeface="+mn-cs"/>
                        </a:rPr>
                        <a:t>Lower development cost</a:t>
                      </a:r>
                    </a:p>
                    <a:p>
                      <a:pPr fontAlgn="base"/>
                      <a:r>
                        <a:rPr lang="en-US" sz="1381" b="0" i="0" kern="1200" noProof="0" dirty="0" smtClean="0">
                          <a:solidFill>
                            <a:schemeClr val="dk1"/>
                          </a:solidFill>
                          <a:effectLst/>
                          <a:latin typeface="+mn-lt"/>
                          <a:ea typeface="+mn-ea"/>
                          <a:cs typeface="+mn-cs"/>
                        </a:rPr>
                        <a:t>Evaluate multiple designs</a:t>
                      </a:r>
                    </a:p>
                    <a:p>
                      <a:pPr fontAlgn="base"/>
                      <a:r>
                        <a:rPr lang="en-US" sz="1381" b="0" i="0" kern="1200" noProof="0" dirty="0" smtClean="0">
                          <a:solidFill>
                            <a:schemeClr val="dk1"/>
                          </a:solidFill>
                          <a:effectLst/>
                          <a:latin typeface="+mn-lt"/>
                          <a:ea typeface="+mn-ea"/>
                          <a:cs typeface="+mn-cs"/>
                        </a:rPr>
                        <a:t>Useful communication device</a:t>
                      </a:r>
                    </a:p>
                    <a:p>
                      <a:pPr fontAlgn="base"/>
                      <a:r>
                        <a:rPr lang="en-US" sz="1381" b="0" i="0" kern="1200" noProof="0" dirty="0" smtClean="0">
                          <a:solidFill>
                            <a:schemeClr val="dk1"/>
                          </a:solidFill>
                          <a:effectLst/>
                          <a:latin typeface="+mn-lt"/>
                          <a:ea typeface="+mn-ea"/>
                          <a:cs typeface="+mn-cs"/>
                        </a:rPr>
                        <a:t>Address screen layout issues</a:t>
                      </a:r>
                    </a:p>
                    <a:p>
                      <a:pPr fontAlgn="base"/>
                      <a:r>
                        <a:rPr lang="en-US" sz="1381" b="0" i="0" kern="1200" noProof="0" dirty="0" smtClean="0">
                          <a:solidFill>
                            <a:schemeClr val="dk1"/>
                          </a:solidFill>
                          <a:effectLst/>
                          <a:latin typeface="+mn-lt"/>
                          <a:ea typeface="+mn-ea"/>
                          <a:cs typeface="+mn-cs"/>
                        </a:rPr>
                        <a:t>Useful for identifying market requirements</a:t>
                      </a:r>
                    </a:p>
                    <a:p>
                      <a:pPr fontAlgn="base"/>
                      <a:r>
                        <a:rPr lang="en-US" sz="1381" b="0" i="0" kern="1200" noProof="0" dirty="0" smtClean="0">
                          <a:solidFill>
                            <a:schemeClr val="dk1"/>
                          </a:solidFill>
                          <a:effectLst/>
                          <a:latin typeface="+mn-lt"/>
                          <a:ea typeface="+mn-ea"/>
                          <a:cs typeface="+mn-cs"/>
                        </a:rPr>
                        <a:t>Proof-concepts</a:t>
                      </a:r>
                    </a:p>
                  </a:txBody>
                  <a:tcPr/>
                </a:tc>
                <a:tc>
                  <a:txBody>
                    <a:bodyPr/>
                    <a:lstStyle/>
                    <a:p>
                      <a:r>
                        <a:rPr lang="en-US" noProof="0" dirty="0" smtClean="0"/>
                        <a:t>Limited error checking</a:t>
                      </a:r>
                    </a:p>
                    <a:p>
                      <a:r>
                        <a:rPr lang="en-US" noProof="0" dirty="0" smtClean="0"/>
                        <a:t>Poor detailed specifications for coding</a:t>
                      </a:r>
                    </a:p>
                    <a:p>
                      <a:r>
                        <a:rPr lang="en-US" noProof="0" dirty="0" smtClean="0"/>
                        <a:t>Facilitator-driven</a:t>
                      </a:r>
                    </a:p>
                    <a:p>
                      <a:r>
                        <a:rPr lang="en-US" noProof="0" dirty="0" smtClean="0"/>
                        <a:t>Limited utility after requirements established</a:t>
                      </a:r>
                    </a:p>
                    <a:p>
                      <a:r>
                        <a:rPr lang="en-US" noProof="0" dirty="0" smtClean="0"/>
                        <a:t>Limited usefulness for usability tests</a:t>
                      </a:r>
                    </a:p>
                    <a:p>
                      <a:r>
                        <a:rPr lang="en-US" noProof="0" dirty="0" smtClean="0"/>
                        <a:t>Navigation and flow limitations</a:t>
                      </a:r>
                    </a:p>
                    <a:p>
                      <a:endParaRPr lang="en-US" noProof="0" dirty="0"/>
                    </a:p>
                  </a:txBody>
                  <a:tcPr/>
                </a:tc>
                <a:extLst>
                  <a:ext uri="{0D108BD9-81ED-4DB2-BD59-A6C34878D82A}">
                    <a16:rowId xmlns:a16="http://schemas.microsoft.com/office/drawing/2014/main" xmlns="" val="10001"/>
                  </a:ext>
                </a:extLst>
              </a:tr>
              <a:tr h="370840">
                <a:tc>
                  <a:txBody>
                    <a:bodyPr/>
                    <a:lstStyle/>
                    <a:p>
                      <a:pPr algn="ctr"/>
                      <a:r>
                        <a:rPr lang="en-US" sz="1600" b="1" kern="1200" noProof="0" dirty="0" smtClean="0">
                          <a:solidFill>
                            <a:schemeClr val="dk1"/>
                          </a:solidFill>
                          <a:latin typeface="+mn-lt"/>
                          <a:ea typeface="+mn-ea"/>
                          <a:cs typeface="+mn-cs"/>
                        </a:rPr>
                        <a:t>High-Fidelity</a:t>
                      </a:r>
                      <a:endParaRPr lang="en-US" sz="1600" b="1" kern="1200" noProof="0" dirty="0">
                        <a:solidFill>
                          <a:schemeClr val="dk1"/>
                        </a:solidFill>
                        <a:latin typeface="+mn-lt"/>
                        <a:ea typeface="+mn-ea"/>
                        <a:cs typeface="+mn-cs"/>
                      </a:endParaRPr>
                    </a:p>
                  </a:txBody>
                  <a:tcPr vert="vert270"/>
                </a:tc>
                <a:tc>
                  <a:txBody>
                    <a:bodyPr/>
                    <a:lstStyle/>
                    <a:p>
                      <a:r>
                        <a:rPr lang="en-US" noProof="0" dirty="0" smtClean="0"/>
                        <a:t>Complete Functionality</a:t>
                      </a:r>
                    </a:p>
                    <a:p>
                      <a:r>
                        <a:rPr lang="en-US" noProof="0" dirty="0" smtClean="0"/>
                        <a:t>Fully interactive</a:t>
                      </a:r>
                    </a:p>
                    <a:p>
                      <a:r>
                        <a:rPr lang="en-US" noProof="0" dirty="0" smtClean="0"/>
                        <a:t>User-driven</a:t>
                      </a:r>
                    </a:p>
                    <a:p>
                      <a:r>
                        <a:rPr lang="en-US" noProof="0" dirty="0" smtClean="0"/>
                        <a:t>Clearly defines navigational scheme</a:t>
                      </a:r>
                    </a:p>
                    <a:p>
                      <a:r>
                        <a:rPr lang="en-US" noProof="0" dirty="0" smtClean="0"/>
                        <a:t>Use for exploration and test</a:t>
                      </a:r>
                    </a:p>
                    <a:p>
                      <a:r>
                        <a:rPr lang="en-US" noProof="0" dirty="0" smtClean="0"/>
                        <a:t>Look and feel of final product</a:t>
                      </a:r>
                    </a:p>
                    <a:p>
                      <a:r>
                        <a:rPr lang="en-US" noProof="0" dirty="0" smtClean="0"/>
                        <a:t>Serves as a living specification</a:t>
                      </a:r>
                    </a:p>
                    <a:p>
                      <a:r>
                        <a:rPr lang="en-US" noProof="0" dirty="0" smtClean="0"/>
                        <a:t>Marketing and sales tool</a:t>
                      </a:r>
                    </a:p>
                    <a:p>
                      <a:endParaRPr lang="en-US" noProof="0" dirty="0"/>
                    </a:p>
                  </a:txBody>
                  <a:tcPr/>
                </a:tc>
                <a:tc>
                  <a:txBody>
                    <a:bodyPr/>
                    <a:lstStyle/>
                    <a:p>
                      <a:r>
                        <a:rPr lang="en-US" noProof="0" dirty="0" smtClean="0"/>
                        <a:t>More expensive to develop</a:t>
                      </a:r>
                    </a:p>
                    <a:p>
                      <a:r>
                        <a:rPr lang="en-US" noProof="0" dirty="0" smtClean="0"/>
                        <a:t>Time consuming to create</a:t>
                      </a:r>
                    </a:p>
                    <a:p>
                      <a:r>
                        <a:rPr lang="en-US" noProof="0" dirty="0" smtClean="0"/>
                        <a:t>Inefficient for proof of concepts</a:t>
                      </a:r>
                    </a:p>
                    <a:p>
                      <a:r>
                        <a:rPr lang="en-US" noProof="0" dirty="0" smtClean="0"/>
                        <a:t>Not effective for requirements gathering</a:t>
                      </a:r>
                      <a:endParaRPr lang="en-US" noProof="0" dirty="0"/>
                    </a:p>
                  </a:txBody>
                  <a:tcPr/>
                </a:tc>
                <a:extLst>
                  <a:ext uri="{0D108BD9-81ED-4DB2-BD59-A6C34878D82A}">
                    <a16:rowId xmlns:a16="http://schemas.microsoft.com/office/drawing/2014/main" xmlns="" val="10002"/>
                  </a:ext>
                </a:extLst>
              </a:tr>
            </a:tbl>
          </a:graphicData>
        </a:graphic>
      </p:graphicFrame>
      <p:sp>
        <p:nvSpPr>
          <p:cNvPr id="5" name="Rektangel 4"/>
          <p:cNvSpPr/>
          <p:nvPr/>
        </p:nvSpPr>
        <p:spPr>
          <a:xfrm>
            <a:off x="912725" y="5997486"/>
            <a:ext cx="7281861" cy="584775"/>
          </a:xfrm>
          <a:prstGeom prst="rect">
            <a:avLst/>
          </a:prstGeom>
          <a:solidFill>
            <a:schemeClr val="accent1"/>
          </a:solidFill>
        </p:spPr>
        <p:txBody>
          <a:bodyPr wrap="square">
            <a:spAutoFit/>
          </a:bodyPr>
          <a:lstStyle/>
          <a:p>
            <a:r>
              <a:rPr lang="en-US" sz="1600" b="1" dirty="0">
                <a:solidFill>
                  <a:schemeClr val="bg1"/>
                </a:solidFill>
                <a:latin typeface="Open Sans"/>
              </a:rPr>
              <a:t>The point is that before proceeding to a high-fidelity prototype, be sure that your design is good by making lots of low-fidelity prototypes.</a:t>
            </a:r>
            <a:endParaRPr lang="da-DK" sz="1600" b="1" dirty="0">
              <a:solidFill>
                <a:schemeClr val="bg1"/>
              </a:solidFill>
            </a:endParaRPr>
          </a:p>
        </p:txBody>
      </p:sp>
    </p:spTree>
    <p:extLst>
      <p:ext uri="{BB962C8B-B14F-4D97-AF65-F5344CB8AC3E}">
        <p14:creationId xmlns:p14="http://schemas.microsoft.com/office/powerpoint/2010/main" val="38746118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Horizontal and vertical prototyping</a:t>
            </a:r>
            <a:endParaRPr lang="en-US" dirty="0"/>
          </a:p>
        </p:txBody>
      </p:sp>
      <p:sp>
        <p:nvSpPr>
          <p:cNvPr id="3" name="Pladsholder til indhold 2"/>
          <p:cNvSpPr>
            <a:spLocks noGrp="1"/>
          </p:cNvSpPr>
          <p:nvPr>
            <p:ph sz="quarter" idx="12"/>
          </p:nvPr>
        </p:nvSpPr>
        <p:spPr>
          <a:xfrm>
            <a:off x="554797" y="1658214"/>
            <a:ext cx="8086620" cy="5110885"/>
          </a:xfrm>
        </p:spPr>
        <p:txBody>
          <a:bodyPr>
            <a:normAutofit/>
          </a:bodyPr>
          <a:lstStyle/>
          <a:p>
            <a:pPr marL="0" indent="0">
              <a:buNone/>
              <a:defRPr/>
            </a:pPr>
            <a:r>
              <a:rPr lang="en-US" sz="2000" dirty="0" smtClean="0"/>
              <a:t>There are two dimensions along witch a prototype can vary</a:t>
            </a:r>
          </a:p>
          <a:p>
            <a:pPr marL="0" indent="0">
              <a:buNone/>
              <a:defRPr/>
            </a:pPr>
            <a:endParaRPr lang="en-US" sz="2000" dirty="0"/>
          </a:p>
          <a:p>
            <a:pPr marL="0" indent="0">
              <a:buNone/>
              <a:defRPr/>
            </a:pPr>
            <a:endParaRPr lang="en-US" sz="2000" dirty="0" smtClean="0"/>
          </a:p>
          <a:p>
            <a:pPr marL="0" indent="0">
              <a:buNone/>
              <a:defRPr/>
            </a:pPr>
            <a:endParaRPr lang="en-US" sz="2000" dirty="0"/>
          </a:p>
          <a:p>
            <a:pPr marL="0" indent="0">
              <a:buNone/>
              <a:defRPr/>
            </a:pPr>
            <a:endParaRPr lang="en-US" sz="2000" dirty="0" smtClean="0"/>
          </a:p>
          <a:p>
            <a:pPr marL="0" indent="0">
              <a:buNone/>
              <a:defRPr/>
            </a:pPr>
            <a:endParaRPr lang="en-US" sz="2000" dirty="0"/>
          </a:p>
          <a:p>
            <a:pPr marL="0" indent="0">
              <a:buNone/>
              <a:defRPr/>
            </a:pPr>
            <a:endParaRPr lang="en-US" sz="2000" dirty="0" smtClean="0"/>
          </a:p>
          <a:p>
            <a:pPr marL="0" indent="0">
              <a:buNone/>
              <a:defRPr/>
            </a:pPr>
            <a:endParaRPr lang="en-US" sz="2000" dirty="0"/>
          </a:p>
          <a:p>
            <a:pPr marL="0" indent="0">
              <a:buNone/>
              <a:defRPr/>
            </a:pPr>
            <a:endParaRPr lang="en-US" sz="2000" dirty="0" smtClean="0"/>
          </a:p>
          <a:p>
            <a:pPr marL="0" indent="0">
              <a:buNone/>
              <a:defRPr/>
            </a:pPr>
            <a:endParaRPr lang="en-US" sz="2000" dirty="0" smtClean="0"/>
          </a:p>
          <a:p>
            <a:pPr marL="0" indent="0">
              <a:buNone/>
              <a:defRPr/>
            </a:pPr>
            <a:r>
              <a:rPr lang="en-US" sz="1400" b="1" dirty="0" smtClean="0"/>
              <a:t>Horizontal</a:t>
            </a:r>
          </a:p>
          <a:p>
            <a:pPr lvl="1">
              <a:defRPr/>
            </a:pPr>
            <a:r>
              <a:rPr lang="en-US" sz="1400" dirty="0" smtClean="0"/>
              <a:t>Board, but only presentation layer</a:t>
            </a:r>
          </a:p>
          <a:p>
            <a:pPr marL="0" indent="0">
              <a:buNone/>
              <a:defRPr/>
            </a:pPr>
            <a:r>
              <a:rPr lang="en-US" sz="1400" b="1" dirty="0"/>
              <a:t>Vertical</a:t>
            </a:r>
          </a:p>
          <a:p>
            <a:pPr lvl="1">
              <a:defRPr/>
            </a:pPr>
            <a:r>
              <a:rPr lang="en-US" sz="1400" dirty="0"/>
              <a:t>Deep, but </a:t>
            </a:r>
            <a:r>
              <a:rPr lang="en-US" sz="1400" dirty="0" smtClean="0"/>
              <a:t>narrow</a:t>
            </a:r>
            <a:endParaRPr lang="en-US" sz="1400" dirty="0"/>
          </a:p>
        </p:txBody>
      </p:sp>
      <p:grpSp>
        <p:nvGrpSpPr>
          <p:cNvPr id="11" name="Gruppe 10"/>
          <p:cNvGrpSpPr/>
          <p:nvPr/>
        </p:nvGrpSpPr>
        <p:grpSpPr>
          <a:xfrm>
            <a:off x="2742283" y="2350365"/>
            <a:ext cx="5437020" cy="3111268"/>
            <a:chOff x="2088233" y="1569177"/>
            <a:chExt cx="5437020" cy="3111268"/>
          </a:xfrm>
        </p:grpSpPr>
        <p:grpSp>
          <p:nvGrpSpPr>
            <p:cNvPr id="9" name="Gruppe 8"/>
            <p:cNvGrpSpPr/>
            <p:nvPr/>
          </p:nvGrpSpPr>
          <p:grpSpPr>
            <a:xfrm>
              <a:off x="2088233" y="1569177"/>
              <a:ext cx="5437020" cy="3087479"/>
              <a:chOff x="1618333" y="3580516"/>
              <a:chExt cx="5437020" cy="3087479"/>
            </a:xfrm>
          </p:grpSpPr>
          <p:sp>
            <p:nvSpPr>
              <p:cNvPr id="4" name="Rektangel 3"/>
              <p:cNvSpPr/>
              <p:nvPr/>
            </p:nvSpPr>
            <p:spPr>
              <a:xfrm>
                <a:off x="1620982" y="4358244"/>
                <a:ext cx="4680000" cy="2309751"/>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a-DK"/>
              </a:p>
            </p:txBody>
          </p:sp>
          <p:sp>
            <p:nvSpPr>
              <p:cNvPr id="5" name="Rektangel 4"/>
              <p:cNvSpPr/>
              <p:nvPr/>
            </p:nvSpPr>
            <p:spPr>
              <a:xfrm>
                <a:off x="1618333" y="4358245"/>
                <a:ext cx="4680000" cy="670956"/>
              </a:xfrm>
              <a:prstGeom prst="rect">
                <a:avLst/>
              </a:prstGeom>
              <a:solidFill>
                <a:schemeClr val="accent2">
                  <a:lumMod val="60000"/>
                  <a:lumOff val="40000"/>
                  <a:alpha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r>
                  <a:rPr lang="en-US" dirty="0" smtClean="0"/>
                  <a:t>Horizontal</a:t>
                </a:r>
                <a:endParaRPr lang="en-US" dirty="0"/>
              </a:p>
            </p:txBody>
          </p:sp>
          <p:sp>
            <p:nvSpPr>
              <p:cNvPr id="6" name="Rektangel 5"/>
              <p:cNvSpPr/>
              <p:nvPr/>
            </p:nvSpPr>
            <p:spPr>
              <a:xfrm rot="5400000">
                <a:off x="2803457" y="5177641"/>
                <a:ext cx="2309752" cy="670956"/>
              </a:xfrm>
              <a:prstGeom prst="rect">
                <a:avLst/>
              </a:prstGeom>
              <a:solidFill>
                <a:schemeClr val="accent1">
                  <a:lumMod val="60000"/>
                  <a:lumOff val="40000"/>
                  <a:alpha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r"/>
                <a:r>
                  <a:rPr lang="en-US" dirty="0" smtClean="0"/>
                  <a:t>Vertical</a:t>
                </a:r>
                <a:endParaRPr lang="en-US" dirty="0"/>
              </a:p>
            </p:txBody>
          </p:sp>
          <p:sp>
            <p:nvSpPr>
              <p:cNvPr id="7" name="Opad-nedadgående pil 6"/>
              <p:cNvSpPr/>
              <p:nvPr/>
            </p:nvSpPr>
            <p:spPr>
              <a:xfrm>
                <a:off x="6502765" y="4358243"/>
                <a:ext cx="552588" cy="2309752"/>
              </a:xfrm>
              <a:prstGeom prst="upDownArrow">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1600" dirty="0" smtClean="0"/>
                  <a:t>Functionality</a:t>
                </a:r>
                <a:endParaRPr lang="en-US" sz="1600" dirty="0"/>
              </a:p>
            </p:txBody>
          </p:sp>
          <p:sp>
            <p:nvSpPr>
              <p:cNvPr id="8" name="Opad-nedadgående pil 7"/>
              <p:cNvSpPr/>
              <p:nvPr/>
            </p:nvSpPr>
            <p:spPr>
              <a:xfrm rot="5400000">
                <a:off x="3682039" y="1516810"/>
                <a:ext cx="552588" cy="4680000"/>
              </a:xfrm>
              <a:prstGeom prst="upDownArrow">
                <a:avLst/>
              </a:prstGeom>
              <a:solidFill>
                <a:schemeClr val="accent2">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1600" dirty="0" smtClean="0"/>
                  <a:t>Different features</a:t>
                </a:r>
                <a:endParaRPr lang="en-US" sz="1600" dirty="0"/>
              </a:p>
            </p:txBody>
          </p:sp>
        </p:grpSp>
        <p:sp>
          <p:nvSpPr>
            <p:cNvPr id="10" name="Tekstfelt 9"/>
            <p:cNvSpPr txBox="1"/>
            <p:nvPr/>
          </p:nvSpPr>
          <p:spPr>
            <a:xfrm>
              <a:off x="5575049" y="4311113"/>
              <a:ext cx="1295400" cy="369332"/>
            </a:xfrm>
            <a:prstGeom prst="rect">
              <a:avLst/>
            </a:prstGeom>
            <a:noFill/>
          </p:spPr>
          <p:txBody>
            <a:bodyPr wrap="square" rtlCol="0">
              <a:spAutoFit/>
            </a:bodyPr>
            <a:lstStyle/>
            <a:p>
              <a:r>
                <a:rPr lang="da-DK" dirty="0" smtClean="0">
                  <a:solidFill>
                    <a:schemeClr val="bg1">
                      <a:lumMod val="50000"/>
                    </a:schemeClr>
                  </a:solidFill>
                </a:rPr>
                <a:t>Full System</a:t>
              </a:r>
              <a:endParaRPr lang="da-DK" dirty="0">
                <a:solidFill>
                  <a:schemeClr val="bg1">
                    <a:lumMod val="50000"/>
                  </a:schemeClr>
                </a:solidFill>
              </a:endParaRPr>
            </a:p>
          </p:txBody>
        </p:sp>
      </p:grpSp>
    </p:spTree>
    <p:extLst>
      <p:ext uri="{BB962C8B-B14F-4D97-AF65-F5344CB8AC3E}">
        <p14:creationId xmlns:p14="http://schemas.microsoft.com/office/powerpoint/2010/main" val="22792616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a:t>P</a:t>
            </a:r>
            <a:r>
              <a:rPr lang="en-US" dirty="0" smtClean="0"/>
              <a:t>rototyping in a website</a:t>
            </a:r>
            <a:endParaRPr lang="en-US" dirty="0"/>
          </a:p>
        </p:txBody>
      </p:sp>
      <p:pic>
        <p:nvPicPr>
          <p:cNvPr id="5122" name="Picture 2" descr="http://cs4760.csl.mtu.edu/2014/wordpress/wp-content/uploads/2013/06/VerticalProtoyp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775" y="4119562"/>
            <a:ext cx="4276725" cy="170497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cs4760.csl.mtu.edu/2014/wordpress/wp-content/uploads/2013/06/HorizontalPrototyp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775" y="1813120"/>
            <a:ext cx="4257675" cy="1733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2846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Paper prototyping</a:t>
            </a:r>
            <a:endParaRPr lang="en-US" dirty="0"/>
          </a:p>
        </p:txBody>
      </p:sp>
      <p:sp>
        <p:nvSpPr>
          <p:cNvPr id="3" name="Pladsholder til indhold 2"/>
          <p:cNvSpPr>
            <a:spLocks noGrp="1"/>
          </p:cNvSpPr>
          <p:nvPr>
            <p:ph sz="quarter" idx="12"/>
          </p:nvPr>
        </p:nvSpPr>
        <p:spPr>
          <a:xfrm>
            <a:off x="510347" y="2116875"/>
            <a:ext cx="5382453" cy="4537925"/>
          </a:xfrm>
        </p:spPr>
        <p:txBody>
          <a:bodyPr>
            <a:normAutofit fontScale="85000" lnSpcReduction="10000"/>
          </a:bodyPr>
          <a:lstStyle/>
          <a:p>
            <a:pPr marL="0" indent="0">
              <a:lnSpc>
                <a:spcPct val="120000"/>
              </a:lnSpc>
              <a:spcBef>
                <a:spcPts val="0"/>
              </a:spcBef>
              <a:spcAft>
                <a:spcPts val="1200"/>
              </a:spcAft>
              <a:buNone/>
            </a:pPr>
            <a:r>
              <a:rPr lang="en-US" dirty="0"/>
              <a:t>In human–computer interaction, paper prototyping is a widely used method in the user-centered design process, a process that helps developers to create software that meets the user's expectations and needs—in this case, especially for designing and testing user interfaces. </a:t>
            </a:r>
            <a:endParaRPr lang="en-US" dirty="0" smtClean="0"/>
          </a:p>
          <a:p>
            <a:pPr marL="0" indent="0">
              <a:lnSpc>
                <a:spcPct val="120000"/>
              </a:lnSpc>
              <a:spcBef>
                <a:spcPts val="0"/>
              </a:spcBef>
              <a:spcAft>
                <a:spcPts val="1200"/>
              </a:spcAft>
              <a:buNone/>
            </a:pPr>
            <a:r>
              <a:rPr lang="en-US" dirty="0" smtClean="0"/>
              <a:t>It </a:t>
            </a:r>
            <a:r>
              <a:rPr lang="en-US" dirty="0"/>
              <a:t>is throwaway prototyping and involves creating rough, even hand-sketched, drawings of an interface to use as prototypes, or models, of a design. </a:t>
            </a:r>
            <a:endParaRPr lang="en-US" dirty="0" smtClean="0"/>
          </a:p>
          <a:p>
            <a:pPr marL="0" indent="0">
              <a:lnSpc>
                <a:spcPct val="120000"/>
              </a:lnSpc>
              <a:spcBef>
                <a:spcPts val="0"/>
              </a:spcBef>
              <a:spcAft>
                <a:spcPts val="1200"/>
              </a:spcAft>
              <a:buNone/>
            </a:pPr>
            <a:r>
              <a:rPr lang="en-US" dirty="0" smtClean="0"/>
              <a:t>While </a:t>
            </a:r>
            <a:r>
              <a:rPr lang="en-US" dirty="0"/>
              <a:t>paper prototyping seems simple, this method of usability testing can provide a great deal of useful feedback which will result in the design of better products. </a:t>
            </a:r>
            <a:endParaRPr lang="en-US" dirty="0" smtClean="0"/>
          </a:p>
          <a:p>
            <a:pPr marL="0" indent="0">
              <a:lnSpc>
                <a:spcPct val="120000"/>
              </a:lnSpc>
              <a:spcBef>
                <a:spcPts val="0"/>
              </a:spcBef>
              <a:spcAft>
                <a:spcPts val="1200"/>
              </a:spcAft>
              <a:buNone/>
            </a:pPr>
            <a:r>
              <a:rPr lang="en-US" dirty="0" smtClean="0"/>
              <a:t>This </a:t>
            </a:r>
            <a:r>
              <a:rPr lang="en-US" dirty="0"/>
              <a:t>is supported by many usability professionals</a:t>
            </a:r>
            <a:r>
              <a:rPr lang="en-US" dirty="0" smtClean="0"/>
              <a:t>.</a:t>
            </a:r>
            <a:endParaRPr lang="da-DK" dirty="0"/>
          </a:p>
        </p:txBody>
      </p:sp>
      <p:pic>
        <p:nvPicPr>
          <p:cNvPr id="4098" name="Picture 2" descr="http://amzn.tarasloan.com/images/shoveler1.jpg"/>
          <p:cNvPicPr>
            <a:picLocks noChangeAspect="1" noChangeArrowheads="1"/>
          </p:cNvPicPr>
          <p:nvPr/>
        </p:nvPicPr>
        <p:blipFill rotWithShape="1">
          <a:blip r:embed="rId2">
            <a:extLst>
              <a:ext uri="{28A0092B-C50C-407E-A947-70E740481C1C}">
                <a14:useLocalDpi xmlns:a14="http://schemas.microsoft.com/office/drawing/2010/main" val="0"/>
              </a:ext>
            </a:extLst>
          </a:blip>
          <a:srcRect l="31162" r="15922"/>
          <a:stretch/>
        </p:blipFill>
        <p:spPr bwMode="auto">
          <a:xfrm>
            <a:off x="5973848" y="2267189"/>
            <a:ext cx="2982022" cy="37568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Rektangel 3"/>
          <p:cNvSpPr/>
          <p:nvPr/>
        </p:nvSpPr>
        <p:spPr>
          <a:xfrm>
            <a:off x="510347" y="6516300"/>
            <a:ext cx="3333750" cy="276999"/>
          </a:xfrm>
          <a:prstGeom prst="rect">
            <a:avLst/>
          </a:prstGeom>
        </p:spPr>
        <p:txBody>
          <a:bodyPr wrap="square">
            <a:spAutoFit/>
          </a:bodyPr>
          <a:lstStyle/>
          <a:p>
            <a:r>
              <a:rPr lang="da-DK" sz="1200" dirty="0">
                <a:hlinkClick r:id="rId3"/>
              </a:rPr>
              <a:t>https://</a:t>
            </a:r>
            <a:r>
              <a:rPr lang="da-DK" sz="1200" dirty="0" smtClean="0">
                <a:hlinkClick r:id="rId3"/>
              </a:rPr>
              <a:t>en.wikipedia.org/wiki/Paper_prototyping</a:t>
            </a:r>
            <a:r>
              <a:rPr lang="da-DK" sz="1200" dirty="0" smtClean="0"/>
              <a:t> </a:t>
            </a:r>
            <a:endParaRPr lang="da-DK" sz="1200" dirty="0"/>
          </a:p>
        </p:txBody>
      </p:sp>
    </p:spTree>
    <p:extLst>
      <p:ext uri="{BB962C8B-B14F-4D97-AF65-F5344CB8AC3E}">
        <p14:creationId xmlns:p14="http://schemas.microsoft.com/office/powerpoint/2010/main" val="31469980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idx="1"/>
          </p:nvPr>
        </p:nvSpPr>
        <p:spPr/>
        <p:txBody>
          <a:bodyPr/>
          <a:lstStyle/>
          <a:p>
            <a:r>
              <a:rPr lang="en-US" dirty="0" smtClean="0">
                <a:solidFill>
                  <a:srgbClr val="00B050"/>
                </a:solidFill>
              </a:rPr>
              <a:t>Pros</a:t>
            </a:r>
            <a:endParaRPr lang="en-US" dirty="0">
              <a:solidFill>
                <a:srgbClr val="00B050"/>
              </a:solidFill>
            </a:endParaRPr>
          </a:p>
        </p:txBody>
      </p:sp>
      <p:sp>
        <p:nvSpPr>
          <p:cNvPr id="3" name="Pladsholder til indhold 2"/>
          <p:cNvSpPr>
            <a:spLocks noGrp="1"/>
          </p:cNvSpPr>
          <p:nvPr>
            <p:ph sz="half" idx="2"/>
          </p:nvPr>
        </p:nvSpPr>
        <p:spPr>
          <a:xfrm>
            <a:off x="510346" y="2726552"/>
            <a:ext cx="3987041" cy="3456762"/>
          </a:xfrm>
        </p:spPr>
        <p:txBody>
          <a:bodyPr>
            <a:normAutofit fontScale="85000" lnSpcReduction="20000"/>
          </a:bodyPr>
          <a:lstStyle/>
          <a:p>
            <a:pPr>
              <a:lnSpc>
                <a:spcPct val="120000"/>
              </a:lnSpc>
              <a:spcBef>
                <a:spcPts val="0"/>
              </a:spcBef>
              <a:spcAft>
                <a:spcPts val="1200"/>
              </a:spcAft>
            </a:pPr>
            <a:r>
              <a:rPr lang="en-US" sz="2000" dirty="0" smtClean="0"/>
              <a:t>Allows </a:t>
            </a:r>
            <a:r>
              <a:rPr lang="en-US" sz="2000" dirty="0"/>
              <a:t>you to incorporate feedback </a:t>
            </a:r>
            <a:r>
              <a:rPr lang="en-US" sz="2000" dirty="0" smtClean="0"/>
              <a:t>immediately</a:t>
            </a:r>
          </a:p>
          <a:p>
            <a:pPr>
              <a:lnSpc>
                <a:spcPct val="120000"/>
              </a:lnSpc>
              <a:spcBef>
                <a:spcPts val="0"/>
              </a:spcBef>
              <a:spcAft>
                <a:spcPts val="1200"/>
              </a:spcAft>
            </a:pPr>
            <a:r>
              <a:rPr lang="en-US" sz="2000" dirty="0"/>
              <a:t>They’re quick to </a:t>
            </a:r>
            <a:r>
              <a:rPr lang="en-US" sz="2000" dirty="0" smtClean="0"/>
              <a:t>create</a:t>
            </a:r>
          </a:p>
          <a:p>
            <a:pPr>
              <a:lnSpc>
                <a:spcPct val="120000"/>
              </a:lnSpc>
              <a:spcBef>
                <a:spcPts val="0"/>
              </a:spcBef>
              <a:spcAft>
                <a:spcPts val="1200"/>
              </a:spcAft>
            </a:pPr>
            <a:r>
              <a:rPr lang="en-US" sz="2000" dirty="0" smtClean="0"/>
              <a:t>Cheap</a:t>
            </a:r>
          </a:p>
          <a:p>
            <a:pPr>
              <a:lnSpc>
                <a:spcPct val="120000"/>
              </a:lnSpc>
              <a:spcBef>
                <a:spcPts val="0"/>
              </a:spcBef>
              <a:spcAft>
                <a:spcPts val="1200"/>
              </a:spcAft>
            </a:pPr>
            <a:r>
              <a:rPr lang="en-US" sz="2000" dirty="0" smtClean="0"/>
              <a:t>Encourages collaboration</a:t>
            </a:r>
          </a:p>
          <a:p>
            <a:pPr>
              <a:lnSpc>
                <a:spcPct val="120000"/>
              </a:lnSpc>
              <a:spcBef>
                <a:spcPts val="0"/>
              </a:spcBef>
              <a:spcAft>
                <a:spcPts val="1200"/>
              </a:spcAft>
            </a:pPr>
            <a:r>
              <a:rPr lang="en-US" sz="2000" dirty="0"/>
              <a:t>C</a:t>
            </a:r>
            <a:r>
              <a:rPr lang="en-US" sz="2000" dirty="0" smtClean="0"/>
              <a:t>an </a:t>
            </a:r>
            <a:r>
              <a:rPr lang="en-US" sz="2000" dirty="0"/>
              <a:t>be applied to many different </a:t>
            </a:r>
            <a:r>
              <a:rPr lang="en-US" sz="2000" dirty="0" smtClean="0"/>
              <a:t>platforms</a:t>
            </a:r>
          </a:p>
          <a:p>
            <a:pPr lvl="1">
              <a:lnSpc>
                <a:spcPct val="110000"/>
              </a:lnSpc>
              <a:spcBef>
                <a:spcPts val="0"/>
              </a:spcBef>
            </a:pPr>
            <a:r>
              <a:rPr lang="en-US" sz="1586" dirty="0"/>
              <a:t>S</a:t>
            </a:r>
            <a:r>
              <a:rPr lang="en-US" sz="1586" dirty="0" smtClean="0"/>
              <a:t>mart phone</a:t>
            </a:r>
          </a:p>
          <a:p>
            <a:pPr lvl="1">
              <a:lnSpc>
                <a:spcPct val="110000"/>
              </a:lnSpc>
              <a:spcBef>
                <a:spcPts val="0"/>
              </a:spcBef>
            </a:pPr>
            <a:r>
              <a:rPr lang="en-US" sz="1586" dirty="0" smtClean="0"/>
              <a:t>Tablet</a:t>
            </a:r>
          </a:p>
          <a:p>
            <a:pPr lvl="1">
              <a:lnSpc>
                <a:spcPct val="110000"/>
              </a:lnSpc>
              <a:spcBef>
                <a:spcPts val="0"/>
              </a:spcBef>
            </a:pPr>
            <a:r>
              <a:rPr lang="en-US" sz="1586" dirty="0" smtClean="0"/>
              <a:t>Desktop</a:t>
            </a:r>
            <a:endParaRPr lang="en-US" sz="1586" dirty="0"/>
          </a:p>
          <a:p>
            <a:pPr lvl="1">
              <a:lnSpc>
                <a:spcPct val="110000"/>
              </a:lnSpc>
              <a:spcBef>
                <a:spcPts val="0"/>
              </a:spcBef>
            </a:pPr>
            <a:r>
              <a:rPr lang="en-US" sz="1600" dirty="0" smtClean="0"/>
              <a:t>Smart watch</a:t>
            </a:r>
            <a:endParaRPr lang="en-US" sz="1586" dirty="0" smtClean="0"/>
          </a:p>
        </p:txBody>
      </p:sp>
      <p:sp>
        <p:nvSpPr>
          <p:cNvPr id="4" name="Pladsholder til tekst 3"/>
          <p:cNvSpPr>
            <a:spLocks noGrp="1"/>
          </p:cNvSpPr>
          <p:nvPr>
            <p:ph type="body" sz="quarter" idx="3"/>
          </p:nvPr>
        </p:nvSpPr>
        <p:spPr/>
        <p:txBody>
          <a:bodyPr/>
          <a:lstStyle/>
          <a:p>
            <a:r>
              <a:rPr lang="da-DK" dirty="0" smtClean="0">
                <a:solidFill>
                  <a:srgbClr val="FF0000"/>
                </a:solidFill>
              </a:rPr>
              <a:t>Cons</a:t>
            </a:r>
            <a:endParaRPr lang="da-DK" dirty="0">
              <a:solidFill>
                <a:srgbClr val="FF0000"/>
              </a:solidFill>
            </a:endParaRPr>
          </a:p>
        </p:txBody>
      </p:sp>
      <p:sp>
        <p:nvSpPr>
          <p:cNvPr id="5" name="Pladsholder til indhold 4"/>
          <p:cNvSpPr>
            <a:spLocks noGrp="1"/>
          </p:cNvSpPr>
          <p:nvPr>
            <p:ph sz="quarter" idx="4"/>
          </p:nvPr>
        </p:nvSpPr>
        <p:spPr>
          <a:xfrm>
            <a:off x="4645027" y="2726554"/>
            <a:ext cx="3951941" cy="3456761"/>
          </a:xfrm>
        </p:spPr>
        <p:txBody>
          <a:bodyPr/>
          <a:lstStyle/>
          <a:p>
            <a:pPr>
              <a:spcBef>
                <a:spcPts val="0"/>
              </a:spcBef>
              <a:spcAft>
                <a:spcPts val="1200"/>
              </a:spcAft>
            </a:pPr>
            <a:r>
              <a:rPr lang="en-US" sz="1700" dirty="0"/>
              <a:t>Some interactions are just difficult to replicate in an elegant fashion using paper prototypes</a:t>
            </a:r>
          </a:p>
          <a:p>
            <a:pPr>
              <a:spcBef>
                <a:spcPts val="0"/>
              </a:spcBef>
              <a:spcAft>
                <a:spcPts val="1200"/>
              </a:spcAft>
            </a:pPr>
            <a:r>
              <a:rPr lang="en-US" sz="1700" dirty="0"/>
              <a:t>It is difficult to share with people that are not physically </a:t>
            </a:r>
            <a:r>
              <a:rPr lang="en-US" sz="1700" dirty="0" smtClean="0"/>
              <a:t>present</a:t>
            </a:r>
            <a:endParaRPr lang="da-DK" sz="1700" dirty="0"/>
          </a:p>
        </p:txBody>
      </p:sp>
      <p:sp>
        <p:nvSpPr>
          <p:cNvPr id="6" name="Pladsholder til tekst 5"/>
          <p:cNvSpPr>
            <a:spLocks noGrp="1"/>
          </p:cNvSpPr>
          <p:nvPr>
            <p:ph type="body" sz="quarter" idx="13"/>
          </p:nvPr>
        </p:nvSpPr>
        <p:spPr/>
        <p:txBody>
          <a:bodyPr/>
          <a:lstStyle/>
          <a:p>
            <a:r>
              <a:rPr lang="en-US" dirty="0"/>
              <a:t>Paper </a:t>
            </a:r>
            <a:r>
              <a:rPr lang="en-US" dirty="0" smtClean="0"/>
              <a:t>prototyping</a:t>
            </a:r>
            <a:endParaRPr lang="en-US" dirty="0"/>
          </a:p>
        </p:txBody>
      </p:sp>
    </p:spTree>
    <p:extLst>
      <p:ext uri="{BB962C8B-B14F-4D97-AF65-F5344CB8AC3E}">
        <p14:creationId xmlns:p14="http://schemas.microsoft.com/office/powerpoint/2010/main" val="26454681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Resources</a:t>
            </a:r>
          </a:p>
        </p:txBody>
      </p:sp>
      <p:sp>
        <p:nvSpPr>
          <p:cNvPr id="3" name="Content Placeholder 2"/>
          <p:cNvSpPr>
            <a:spLocks noGrp="1"/>
          </p:cNvSpPr>
          <p:nvPr>
            <p:ph sz="quarter" idx="12"/>
          </p:nvPr>
        </p:nvSpPr>
        <p:spPr/>
        <p:txBody>
          <a:bodyPr/>
          <a:lstStyle/>
          <a:p>
            <a:r>
              <a:rPr lang="en-US" dirty="0" smtClean="0"/>
              <a:t>C</a:t>
            </a:r>
            <a:r>
              <a:rPr lang="en-US" dirty="0"/>
              <a:t>. Floyd - A systematic look on </a:t>
            </a:r>
            <a:r>
              <a:rPr lang="en-US" dirty="0" smtClean="0"/>
              <a:t>prototyping</a:t>
            </a:r>
            <a:br>
              <a:rPr lang="en-US" dirty="0" smtClean="0"/>
            </a:br>
            <a:endParaRPr lang="en-US" dirty="0" smtClean="0"/>
          </a:p>
          <a:p>
            <a:r>
              <a:rPr lang="en-US" dirty="0" err="1" smtClean="0"/>
              <a:t>Leffingwell</a:t>
            </a:r>
            <a:r>
              <a:rPr lang="en-US" dirty="0" smtClean="0"/>
              <a:t>- </a:t>
            </a:r>
            <a:r>
              <a:rPr lang="en-US" dirty="0"/>
              <a:t>chap. 6: USER STORIES (spikes)</a:t>
            </a:r>
          </a:p>
        </p:txBody>
      </p:sp>
      <p:pic>
        <p:nvPicPr>
          <p:cNvPr id="5" name="Picture 4"/>
          <p:cNvPicPr>
            <a:picLocks noChangeAspect="1"/>
          </p:cNvPicPr>
          <p:nvPr/>
        </p:nvPicPr>
        <p:blipFill rotWithShape="1">
          <a:blip r:embed="rId2"/>
          <a:srcRect t="10250" b="12250"/>
          <a:stretch/>
        </p:blipFill>
        <p:spPr>
          <a:xfrm>
            <a:off x="0" y="4023360"/>
            <a:ext cx="9144000" cy="2834640"/>
          </a:xfrm>
          <a:prstGeom prst="rect">
            <a:avLst/>
          </a:prstGeom>
        </p:spPr>
      </p:pic>
    </p:spTree>
    <p:extLst>
      <p:ext uri="{BB962C8B-B14F-4D97-AF65-F5344CB8AC3E}">
        <p14:creationId xmlns:p14="http://schemas.microsoft.com/office/powerpoint/2010/main" val="3575231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28600" y="541866"/>
            <a:ext cx="8686800" cy="609601"/>
          </a:xfrm>
        </p:spPr>
        <p:txBody>
          <a:bodyPr/>
          <a:lstStyle/>
          <a:p>
            <a:pPr eaLnBrk="1" hangingPunct="1">
              <a:defRPr/>
            </a:pPr>
            <a:r>
              <a:rPr lang="da-DK" b="1" dirty="0">
                <a:latin typeface="Verdana"/>
                <a:ea typeface="+mn-ea"/>
              </a:rPr>
              <a:t>Main points</a:t>
            </a:r>
          </a:p>
        </p:txBody>
      </p:sp>
      <p:sp>
        <p:nvSpPr>
          <p:cNvPr id="20482" name="Pladsholder til indhold 2"/>
          <p:cNvSpPr>
            <a:spLocks noGrp="1"/>
          </p:cNvSpPr>
          <p:nvPr>
            <p:ph idx="1"/>
          </p:nvPr>
        </p:nvSpPr>
        <p:spPr bwMode="auto">
          <a:xfrm>
            <a:off x="228600" y="1354666"/>
            <a:ext cx="8686800" cy="504613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anchor="t" anchorCtr="0" compatLnSpc="1">
            <a:prstTxWarp prst="textNoShape">
              <a:avLst/>
            </a:prstTxWarp>
          </a:bodyPr>
          <a:lstStyle/>
          <a:p>
            <a:pPr eaLnBrk="1" hangingPunct="1">
              <a:defRPr/>
            </a:pPr>
            <a:r>
              <a:rPr lang="en-US" altLang="en-US" sz="1800" dirty="0" smtClean="0"/>
              <a:t>Prototyping is not a systems development method – it is a procedure in almost all system development methods</a:t>
            </a:r>
          </a:p>
          <a:p>
            <a:pPr eaLnBrk="1" hangingPunct="1">
              <a:defRPr/>
            </a:pPr>
            <a:endParaRPr lang="en-US" altLang="en-US" sz="1800" dirty="0" smtClean="0"/>
          </a:p>
          <a:p>
            <a:pPr eaLnBrk="1" hangingPunct="1">
              <a:defRPr/>
            </a:pPr>
            <a:r>
              <a:rPr lang="en-US" altLang="en-US" sz="1800" dirty="0" smtClean="0"/>
              <a:t>Use of prototyping in an overall process:</a:t>
            </a:r>
          </a:p>
          <a:p>
            <a:pPr lvl="1" eaLnBrk="1" hangingPunct="1">
              <a:defRPr/>
            </a:pPr>
            <a:r>
              <a:rPr lang="en-US" altLang="en-US" sz="1800" dirty="0" smtClean="0">
                <a:cs typeface="Verdana" pitchFamily="34" charset="0"/>
              </a:rPr>
              <a:t>Requirement </a:t>
            </a:r>
            <a:r>
              <a:rPr lang="en-US" altLang="en-US" sz="1800" b="1" dirty="0" smtClean="0">
                <a:cs typeface="Verdana" pitchFamily="34" charset="0"/>
              </a:rPr>
              <a:t>elicitation </a:t>
            </a:r>
          </a:p>
          <a:p>
            <a:pPr lvl="2">
              <a:defRPr/>
            </a:pPr>
            <a:r>
              <a:rPr lang="en-US" altLang="en-US" sz="1800" dirty="0" smtClean="0">
                <a:cs typeface="Verdana" pitchFamily="34" charset="0"/>
              </a:rPr>
              <a:t>Use of explorative prototyping / functional spikes</a:t>
            </a:r>
          </a:p>
          <a:p>
            <a:pPr lvl="2" eaLnBrk="1" hangingPunct="1">
              <a:defRPr/>
            </a:pPr>
            <a:endParaRPr lang="en-US" altLang="en-US" sz="1800" dirty="0" smtClean="0">
              <a:cs typeface="Verdana" pitchFamily="34" charset="0"/>
            </a:endParaRPr>
          </a:p>
          <a:p>
            <a:pPr lvl="1" eaLnBrk="1" hangingPunct="1">
              <a:defRPr/>
            </a:pPr>
            <a:r>
              <a:rPr lang="en-US" altLang="en-US" sz="1800" dirty="0" smtClean="0">
                <a:cs typeface="Verdana" pitchFamily="34" charset="0"/>
              </a:rPr>
              <a:t>Go through a number of experiments until changes are small (stability in requirements)</a:t>
            </a:r>
          </a:p>
          <a:p>
            <a:pPr lvl="2" eaLnBrk="1" hangingPunct="1">
              <a:defRPr/>
            </a:pPr>
            <a:r>
              <a:rPr lang="en-US" altLang="en-US" sz="1800" dirty="0" smtClean="0">
                <a:cs typeface="Verdana" pitchFamily="34" charset="0"/>
              </a:rPr>
              <a:t>Requirement are </a:t>
            </a:r>
            <a:r>
              <a:rPr lang="en-US" altLang="en-US" sz="1800" b="1" dirty="0" smtClean="0">
                <a:cs typeface="Verdana" pitchFamily="34" charset="0"/>
              </a:rPr>
              <a:t>verified</a:t>
            </a:r>
          </a:p>
          <a:p>
            <a:pPr lvl="2">
              <a:defRPr/>
            </a:pPr>
            <a:r>
              <a:rPr lang="en-US" altLang="en-US" sz="1800" dirty="0">
                <a:cs typeface="Verdana" pitchFamily="34" charset="0"/>
              </a:rPr>
              <a:t>Use of </a:t>
            </a:r>
            <a:r>
              <a:rPr lang="en-US" altLang="en-US" sz="1800" dirty="0" smtClean="0">
                <a:cs typeface="Verdana" pitchFamily="34" charset="0"/>
              </a:rPr>
              <a:t>experimental prototyping </a:t>
            </a:r>
            <a:r>
              <a:rPr lang="en-US" altLang="en-US" sz="1800" dirty="0">
                <a:cs typeface="Verdana" pitchFamily="34" charset="0"/>
              </a:rPr>
              <a:t>/ </a:t>
            </a:r>
            <a:r>
              <a:rPr lang="en-US" altLang="en-US" sz="1800" dirty="0" smtClean="0">
                <a:cs typeface="Verdana" pitchFamily="34" charset="0"/>
              </a:rPr>
              <a:t>technical spikes</a:t>
            </a:r>
            <a:endParaRPr lang="en-US" altLang="en-US" sz="1800" b="1" dirty="0" smtClean="0">
              <a:cs typeface="Verdana" pitchFamily="34" charset="0"/>
            </a:endParaRPr>
          </a:p>
          <a:p>
            <a:pPr lvl="2" eaLnBrk="1" hangingPunct="1">
              <a:defRPr/>
            </a:pPr>
            <a:endParaRPr lang="en-US" altLang="en-US" sz="1800" dirty="0" smtClean="0">
              <a:cs typeface="Verdana" pitchFamily="34" charset="0"/>
            </a:endParaRPr>
          </a:p>
          <a:p>
            <a:pPr lvl="1" eaLnBrk="1" hangingPunct="1">
              <a:defRPr/>
            </a:pPr>
            <a:r>
              <a:rPr lang="en-US" altLang="en-US" sz="1800" dirty="0" smtClean="0">
                <a:cs typeface="Verdana" pitchFamily="34" charset="0"/>
              </a:rPr>
              <a:t>Develop the system with use of a incremental approach Requirements are </a:t>
            </a:r>
            <a:r>
              <a:rPr lang="en-US" altLang="en-US" sz="1800" b="1" dirty="0" smtClean="0">
                <a:cs typeface="Verdana" pitchFamily="34" charset="0"/>
              </a:rPr>
              <a:t>realized </a:t>
            </a:r>
          </a:p>
          <a:p>
            <a:pPr lvl="2">
              <a:defRPr/>
            </a:pPr>
            <a:r>
              <a:rPr lang="en-US" altLang="en-US" sz="1800" dirty="0">
                <a:cs typeface="Verdana" pitchFamily="34" charset="0"/>
              </a:rPr>
              <a:t>Use of experimental </a:t>
            </a:r>
            <a:r>
              <a:rPr lang="en-US" altLang="en-US" sz="1800" dirty="0" smtClean="0">
                <a:cs typeface="Verdana" pitchFamily="34" charset="0"/>
              </a:rPr>
              <a:t>prototyping </a:t>
            </a:r>
            <a:endParaRPr lang="da-DK" altLang="en-US" sz="1800" b="1" dirty="0" smtClean="0">
              <a:cs typeface="Verdana" pitchFamily="34" charset="0"/>
            </a:endParaRPr>
          </a:p>
        </p:txBody>
      </p:sp>
    </p:spTree>
    <p:extLst>
      <p:ext uri="{BB962C8B-B14F-4D97-AF65-F5344CB8AC3E}">
        <p14:creationId xmlns:p14="http://schemas.microsoft.com/office/powerpoint/2010/main" val="19905417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Exercise 1.1 – Design face</a:t>
            </a:r>
          </a:p>
          <a:p>
            <a:pPr marL="0" indent="0"/>
            <a:r>
              <a:rPr lang="en-US" sz="2000" dirty="0" smtClean="0"/>
              <a:t>Design an interface for a small screen, smart phone or tablet, that controls the climate in a house</a:t>
            </a:r>
            <a:endParaRPr lang="en-US" sz="2000" dirty="0"/>
          </a:p>
        </p:txBody>
      </p:sp>
      <p:sp>
        <p:nvSpPr>
          <p:cNvPr id="3" name="Pladsholder til indhold 2"/>
          <p:cNvSpPr>
            <a:spLocks noGrp="1"/>
          </p:cNvSpPr>
          <p:nvPr>
            <p:ph sz="quarter" idx="12"/>
          </p:nvPr>
        </p:nvSpPr>
        <p:spPr>
          <a:xfrm>
            <a:off x="510346" y="2116875"/>
            <a:ext cx="8278811" cy="4462055"/>
          </a:xfrm>
        </p:spPr>
        <p:txBody>
          <a:bodyPr>
            <a:normAutofit/>
          </a:bodyPr>
          <a:lstStyle/>
          <a:p>
            <a:pPr marL="0" indent="0">
              <a:buNone/>
            </a:pPr>
            <a:r>
              <a:rPr lang="en-US" b="1" dirty="0"/>
              <a:t>Your job is </a:t>
            </a:r>
            <a:r>
              <a:rPr lang="en-US" b="1" dirty="0" smtClean="0"/>
              <a:t>to design the </a:t>
            </a:r>
            <a:r>
              <a:rPr lang="en-US" b="1" dirty="0"/>
              <a:t>end-user interface to do things like:</a:t>
            </a:r>
          </a:p>
          <a:p>
            <a:pPr lvl="1"/>
            <a:r>
              <a:rPr lang="en-US" dirty="0"/>
              <a:t>Set the desired temperature and air flow for a </a:t>
            </a:r>
            <a:r>
              <a:rPr lang="en-US" dirty="0" smtClean="0"/>
              <a:t>room, or </a:t>
            </a:r>
            <a:r>
              <a:rPr lang="en-US" dirty="0"/>
              <a:t>for the whole house</a:t>
            </a:r>
          </a:p>
          <a:p>
            <a:pPr lvl="1"/>
            <a:r>
              <a:rPr lang="en-US" dirty="0"/>
              <a:t>See what the temperature and setting is for a </a:t>
            </a:r>
            <a:r>
              <a:rPr lang="en-US" dirty="0" smtClean="0"/>
              <a:t>place in </a:t>
            </a:r>
            <a:r>
              <a:rPr lang="en-US" dirty="0"/>
              <a:t>the </a:t>
            </a:r>
            <a:r>
              <a:rPr lang="en-US" dirty="0" smtClean="0"/>
              <a:t>house</a:t>
            </a:r>
            <a:endParaRPr lang="en-US" dirty="0"/>
          </a:p>
          <a:p>
            <a:pPr lvl="1"/>
            <a:r>
              <a:rPr lang="en-US" dirty="0"/>
              <a:t>Schedule temperature changes according to </a:t>
            </a:r>
            <a:r>
              <a:rPr lang="en-US" dirty="0" smtClean="0"/>
              <a:t>a fixed </a:t>
            </a:r>
            <a:r>
              <a:rPr lang="en-US" dirty="0"/>
              <a:t>plan (day and </a:t>
            </a:r>
            <a:r>
              <a:rPr lang="en-US" dirty="0" smtClean="0"/>
              <a:t>night, weekends</a:t>
            </a:r>
            <a:r>
              <a:rPr lang="en-US" dirty="0"/>
              <a:t>,…)</a:t>
            </a:r>
          </a:p>
          <a:p>
            <a:pPr lvl="1"/>
            <a:r>
              <a:rPr lang="en-US" dirty="0"/>
              <a:t>See energy use information in a way that </a:t>
            </a:r>
            <a:r>
              <a:rPr lang="en-US" dirty="0" smtClean="0"/>
              <a:t>helps</a:t>
            </a:r>
            <a:br>
              <a:rPr lang="en-US" dirty="0" smtClean="0"/>
            </a:br>
            <a:r>
              <a:rPr lang="en-US" dirty="0" smtClean="0"/>
              <a:t>determine </a:t>
            </a:r>
            <a:r>
              <a:rPr lang="en-US" dirty="0"/>
              <a:t>the best </a:t>
            </a:r>
            <a:r>
              <a:rPr lang="en-US" dirty="0" smtClean="0"/>
              <a:t>settings</a:t>
            </a:r>
            <a:endParaRPr lang="en-US" dirty="0"/>
          </a:p>
          <a:p>
            <a:pPr lvl="1"/>
            <a:endParaRPr lang="en-US" dirty="0"/>
          </a:p>
          <a:p>
            <a:pPr marL="0" indent="0">
              <a:buNone/>
            </a:pPr>
            <a:r>
              <a:rPr lang="en-US" b="1" dirty="0" smtClean="0"/>
              <a:t>Your group have 45 - 60 minutes to this steps</a:t>
            </a:r>
            <a:r>
              <a:rPr lang="en-US" b="1" dirty="0"/>
              <a:t>:</a:t>
            </a:r>
          </a:p>
          <a:p>
            <a:pPr lvl="1"/>
            <a:r>
              <a:rPr lang="en-US" dirty="0"/>
              <a:t>Sketch the different screens of your interface</a:t>
            </a:r>
          </a:p>
          <a:p>
            <a:pPr lvl="1"/>
            <a:r>
              <a:rPr lang="en-US" dirty="0"/>
              <a:t>Using cards, </a:t>
            </a:r>
            <a:r>
              <a:rPr lang="en-US" dirty="0" smtClean="0"/>
              <a:t>Post-it, </a:t>
            </a:r>
            <a:r>
              <a:rPr lang="en-US" dirty="0"/>
              <a:t>tape, etc., design a “working” paper </a:t>
            </a:r>
            <a:r>
              <a:rPr lang="en-US" dirty="0" smtClean="0"/>
              <a:t>prototype</a:t>
            </a:r>
          </a:p>
          <a:p>
            <a:pPr marL="0" indent="0">
              <a:buNone/>
            </a:pPr>
            <a:endParaRPr lang="en-US" dirty="0"/>
          </a:p>
          <a:p>
            <a:pPr marL="0" indent="0">
              <a:buNone/>
            </a:pPr>
            <a:r>
              <a:rPr lang="en-US" b="1" dirty="0"/>
              <a:t>Test this prototype on a member of another </a:t>
            </a:r>
            <a:r>
              <a:rPr lang="en-US" b="1" dirty="0" smtClean="0"/>
              <a:t>group, making </a:t>
            </a:r>
            <a:r>
              <a:rPr lang="en-US" b="1" dirty="0"/>
              <a:t>notes on the problems and potential design </a:t>
            </a:r>
            <a:r>
              <a:rPr lang="en-US" b="1" dirty="0" smtClean="0"/>
              <a:t>changes</a:t>
            </a:r>
            <a:r>
              <a:rPr lang="en-US" dirty="0"/>
              <a:t>     </a:t>
            </a:r>
          </a:p>
          <a:p>
            <a:endParaRPr lang="da-DK" dirty="0"/>
          </a:p>
        </p:txBody>
      </p:sp>
    </p:spTree>
    <p:extLst>
      <p:ext uri="{BB962C8B-B14F-4D97-AF65-F5344CB8AC3E}">
        <p14:creationId xmlns:p14="http://schemas.microsoft.com/office/powerpoint/2010/main" val="16386567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dirty="0" smtClean="0"/>
              <a:t>Exercise 1.2 – Test face</a:t>
            </a:r>
          </a:p>
          <a:p>
            <a:pPr marL="0" indent="0"/>
            <a:r>
              <a:rPr lang="en-US" sz="2000" dirty="0" smtClean="0"/>
              <a:t>Design an interface for a small screen, smart phone or tablet, that controls the climate in a house</a:t>
            </a:r>
            <a:endParaRPr lang="en-US" sz="2000" dirty="0"/>
          </a:p>
        </p:txBody>
      </p:sp>
      <p:sp>
        <p:nvSpPr>
          <p:cNvPr id="3" name="Pladsholder til indhold 2"/>
          <p:cNvSpPr>
            <a:spLocks noGrp="1"/>
          </p:cNvSpPr>
          <p:nvPr>
            <p:ph sz="quarter" idx="12"/>
          </p:nvPr>
        </p:nvSpPr>
        <p:spPr>
          <a:xfrm>
            <a:off x="510346" y="2116875"/>
            <a:ext cx="8510824" cy="4462055"/>
          </a:xfrm>
        </p:spPr>
        <p:txBody>
          <a:bodyPr>
            <a:normAutofit/>
          </a:bodyPr>
          <a:lstStyle/>
          <a:p>
            <a:pPr marL="0" indent="0">
              <a:buNone/>
            </a:pPr>
            <a:r>
              <a:rPr lang="en-US" b="1" dirty="0" smtClean="0"/>
              <a:t>Roles:</a:t>
            </a:r>
          </a:p>
          <a:p>
            <a:pPr marL="804863" indent="-257175"/>
            <a:r>
              <a:rPr lang="en-US" dirty="0" smtClean="0"/>
              <a:t>Test-leader</a:t>
            </a:r>
          </a:p>
          <a:p>
            <a:pPr marL="804863" indent="-257175"/>
            <a:r>
              <a:rPr lang="en-US" dirty="0" smtClean="0"/>
              <a:t>Observer</a:t>
            </a:r>
          </a:p>
          <a:p>
            <a:pPr marL="804863" indent="-257175"/>
            <a:r>
              <a:rPr lang="en-US" dirty="0" smtClean="0"/>
              <a:t>Tester – for another group</a:t>
            </a:r>
            <a:br>
              <a:rPr lang="en-US" dirty="0" smtClean="0"/>
            </a:br>
            <a:endParaRPr lang="en-US" dirty="0"/>
          </a:p>
          <a:p>
            <a:pPr marL="0" indent="0">
              <a:spcBef>
                <a:spcPts val="0"/>
              </a:spcBef>
              <a:spcAft>
                <a:spcPts val="600"/>
              </a:spcAft>
              <a:buNone/>
            </a:pPr>
            <a:r>
              <a:rPr lang="en-US" dirty="0"/>
              <a:t>Test </a:t>
            </a:r>
            <a:r>
              <a:rPr lang="en-US" dirty="0" smtClean="0"/>
              <a:t>the prototype </a:t>
            </a:r>
            <a:r>
              <a:rPr lang="en-US" dirty="0"/>
              <a:t>on a member of another </a:t>
            </a:r>
            <a:r>
              <a:rPr lang="en-US" dirty="0" smtClean="0"/>
              <a:t>group.</a:t>
            </a:r>
          </a:p>
          <a:p>
            <a:pPr marL="0" indent="0">
              <a:spcBef>
                <a:spcPts val="0"/>
              </a:spcBef>
              <a:spcAft>
                <a:spcPts val="600"/>
              </a:spcAft>
              <a:buNone/>
            </a:pPr>
            <a:r>
              <a:rPr lang="en-US" dirty="0"/>
              <a:t>Test-leader are responsible for the test and the instruction of the test </a:t>
            </a:r>
            <a:r>
              <a:rPr lang="en-US" dirty="0" smtClean="0"/>
              <a:t>person.</a:t>
            </a:r>
          </a:p>
          <a:p>
            <a:pPr marL="0" indent="0">
              <a:spcBef>
                <a:spcPts val="0"/>
              </a:spcBef>
              <a:spcAft>
                <a:spcPts val="600"/>
              </a:spcAft>
              <a:buNone/>
            </a:pPr>
            <a:r>
              <a:rPr lang="en-US" dirty="0" smtClean="0"/>
              <a:t>Observer has to make notes </a:t>
            </a:r>
            <a:r>
              <a:rPr lang="en-US" dirty="0"/>
              <a:t>on the problems and potential design </a:t>
            </a:r>
            <a:r>
              <a:rPr lang="en-US" dirty="0" smtClean="0"/>
              <a:t>changes during the test.</a:t>
            </a:r>
            <a:endParaRPr lang="en-US" dirty="0"/>
          </a:p>
          <a:p>
            <a:endParaRPr lang="da-DK" dirty="0"/>
          </a:p>
        </p:txBody>
      </p:sp>
      <p:pic>
        <p:nvPicPr>
          <p:cNvPr id="1028" name="Picture 4" descr="plantegni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862" t="25920" r="6133" b="23280"/>
          <a:stretch/>
        </p:blipFill>
        <p:spPr bwMode="auto">
          <a:xfrm>
            <a:off x="6209731" y="5096515"/>
            <a:ext cx="2736377" cy="1597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92413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dirty="0" smtClean="0"/>
              <a:t>Video</a:t>
            </a:r>
            <a:endParaRPr lang="da-DK" dirty="0"/>
          </a:p>
        </p:txBody>
      </p:sp>
      <p:sp>
        <p:nvSpPr>
          <p:cNvPr id="5" name="Pladsholder til indhold 4"/>
          <p:cNvSpPr>
            <a:spLocks noGrp="1"/>
          </p:cNvSpPr>
          <p:nvPr>
            <p:ph sz="quarter" idx="12"/>
          </p:nvPr>
        </p:nvSpPr>
        <p:spPr/>
        <p:txBody>
          <a:bodyPr/>
          <a:lstStyle/>
          <a:p>
            <a:r>
              <a:rPr lang="da-DK" dirty="0">
                <a:hlinkClick r:id="rId2"/>
              </a:rPr>
              <a:t>http://</a:t>
            </a:r>
            <a:r>
              <a:rPr lang="da-DK" dirty="0" smtClean="0">
                <a:hlinkClick r:id="rId2"/>
              </a:rPr>
              <a:t>www.lynda.com/Web-Interaction-Design-tutorials/Foundations-UX-Prototyping/133349-2.html</a:t>
            </a:r>
          </a:p>
          <a:p>
            <a:pPr marL="0" indent="0">
              <a:buNone/>
            </a:pPr>
            <a:endParaRPr lang="da-DK" dirty="0">
              <a:hlinkClick r:id="rId2"/>
            </a:endParaRPr>
          </a:p>
          <a:p>
            <a:r>
              <a:rPr lang="da-DK" dirty="0" smtClean="0">
                <a:hlinkClick r:id="rId2"/>
              </a:rPr>
              <a:t>http</a:t>
            </a:r>
            <a:r>
              <a:rPr lang="da-DK" dirty="0">
                <a:hlinkClick r:id="rId2"/>
              </a:rPr>
              <a:t>://</a:t>
            </a:r>
            <a:r>
              <a:rPr lang="da-DK" dirty="0" smtClean="0">
                <a:hlinkClick r:id="rId2"/>
              </a:rPr>
              <a:t>www.lynda.com/Web-Prototyping-tutorials/What-paper-prototyping/161093/171561-4.html</a:t>
            </a:r>
            <a:endParaRPr lang="da-DK" dirty="0" smtClean="0"/>
          </a:p>
          <a:p>
            <a:endParaRPr lang="da-DK" dirty="0"/>
          </a:p>
        </p:txBody>
      </p:sp>
    </p:spTree>
    <p:extLst>
      <p:ext uri="{BB962C8B-B14F-4D97-AF65-F5344CB8AC3E}">
        <p14:creationId xmlns:p14="http://schemas.microsoft.com/office/powerpoint/2010/main" val="20885550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dirty="0" smtClean="0"/>
              <a:t>Spikes</a:t>
            </a:r>
            <a:endParaRPr lang="da-DK" dirty="0"/>
          </a:p>
        </p:txBody>
      </p:sp>
      <p:sp>
        <p:nvSpPr>
          <p:cNvPr id="2" name="Text Placeholder 1"/>
          <p:cNvSpPr>
            <a:spLocks noGrp="1"/>
          </p:cNvSpPr>
          <p:nvPr>
            <p:ph type="body" sz="quarter" idx="11"/>
          </p:nvPr>
        </p:nvSpPr>
        <p:spPr/>
        <p:txBody>
          <a:bodyPr/>
          <a:lstStyle/>
          <a:p>
            <a:r>
              <a:rPr lang="en-US" dirty="0"/>
              <a:t>I</a:t>
            </a:r>
            <a:r>
              <a:rPr lang="en-US" dirty="0" smtClean="0"/>
              <a:t>nvention </a:t>
            </a:r>
            <a:r>
              <a:rPr lang="en-US" dirty="0"/>
              <a:t>of XP, are a special type of story used to drive out risk and uncertainty in a user story or other project facet</a:t>
            </a:r>
            <a:r>
              <a:rPr lang="en-US" dirty="0" smtClean="0"/>
              <a:t>.</a:t>
            </a:r>
            <a:endParaRPr lang="en-US" dirty="0"/>
          </a:p>
        </p:txBody>
      </p:sp>
    </p:spTree>
    <p:extLst>
      <p:ext uri="{BB962C8B-B14F-4D97-AF65-F5344CB8AC3E}">
        <p14:creationId xmlns:p14="http://schemas.microsoft.com/office/powerpoint/2010/main" val="1529311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Spikes</a:t>
            </a:r>
            <a:endParaRPr lang="en-US" dirty="0"/>
          </a:p>
        </p:txBody>
      </p:sp>
      <p:sp>
        <p:nvSpPr>
          <p:cNvPr id="5" name="Content Placeholder 4"/>
          <p:cNvSpPr>
            <a:spLocks noGrp="1"/>
          </p:cNvSpPr>
          <p:nvPr>
            <p:ph sz="quarter" idx="12"/>
          </p:nvPr>
        </p:nvSpPr>
        <p:spPr>
          <a:xfrm>
            <a:off x="510347" y="2116875"/>
            <a:ext cx="8086620" cy="4357077"/>
          </a:xfrm>
        </p:spPr>
        <p:txBody>
          <a:bodyPr>
            <a:normAutofit fontScale="92500" lnSpcReduction="10000"/>
          </a:bodyPr>
          <a:lstStyle/>
          <a:p>
            <a:pPr marL="0" indent="0" defTabSz="914400">
              <a:spcBef>
                <a:spcPts val="0"/>
              </a:spcBef>
              <a:buClrTx/>
              <a:buNone/>
            </a:pPr>
            <a:r>
              <a:rPr lang="en-US" b="1" dirty="0"/>
              <a:t>Spikes may be used for a number of </a:t>
            </a:r>
            <a:r>
              <a:rPr lang="en-US" b="1" dirty="0" smtClean="0"/>
              <a:t>reasons.</a:t>
            </a:r>
          </a:p>
          <a:p>
            <a:pPr marL="0" indent="0" defTabSz="914400">
              <a:spcBef>
                <a:spcPts val="0"/>
              </a:spcBef>
              <a:buClrTx/>
              <a:buNone/>
            </a:pPr>
            <a:endParaRPr lang="en-US" dirty="0"/>
          </a:p>
          <a:p>
            <a:pPr defTabSz="914400">
              <a:lnSpc>
                <a:spcPct val="110000"/>
              </a:lnSpc>
              <a:spcBef>
                <a:spcPts val="0"/>
              </a:spcBef>
              <a:spcAft>
                <a:spcPts val="1200"/>
              </a:spcAft>
              <a:buClrTx/>
            </a:pPr>
            <a:r>
              <a:rPr lang="en-US" dirty="0" smtClean="0"/>
              <a:t>Spikes </a:t>
            </a:r>
            <a:r>
              <a:rPr lang="en-US" dirty="0"/>
              <a:t>may be used for basic research to familiarize the team with a new technology or </a:t>
            </a:r>
            <a:r>
              <a:rPr lang="en-US" dirty="0" smtClean="0"/>
              <a:t>domain.</a:t>
            </a:r>
          </a:p>
          <a:p>
            <a:pPr defTabSz="914400">
              <a:lnSpc>
                <a:spcPct val="110000"/>
              </a:lnSpc>
              <a:spcBef>
                <a:spcPts val="0"/>
              </a:spcBef>
              <a:spcAft>
                <a:spcPts val="1200"/>
              </a:spcAft>
              <a:buClrTx/>
            </a:pPr>
            <a:r>
              <a:rPr lang="en-US" dirty="0" smtClean="0"/>
              <a:t>The </a:t>
            </a:r>
            <a:r>
              <a:rPr lang="en-US" dirty="0"/>
              <a:t>story may be too big to be estimated appropriately, and the team may use a spike to analyze the implied behavior so they can split the story into estimable </a:t>
            </a:r>
            <a:r>
              <a:rPr lang="en-US" dirty="0" smtClean="0"/>
              <a:t>pieces.</a:t>
            </a:r>
          </a:p>
          <a:p>
            <a:pPr defTabSz="914400">
              <a:lnSpc>
                <a:spcPct val="110000"/>
              </a:lnSpc>
              <a:spcBef>
                <a:spcPts val="0"/>
              </a:spcBef>
              <a:spcAft>
                <a:spcPts val="1200"/>
              </a:spcAft>
              <a:buClrTx/>
            </a:pPr>
            <a:r>
              <a:rPr lang="en-US" dirty="0" smtClean="0"/>
              <a:t>The </a:t>
            </a:r>
            <a:r>
              <a:rPr lang="en-US" dirty="0"/>
              <a:t>story may contain significant technical risk, and the team may have to do some research or prototyping to gain confidence in a technological approach that will allow them to commit the user story to some future </a:t>
            </a:r>
            <a:r>
              <a:rPr lang="en-US" dirty="0" err="1" smtClean="0"/>
              <a:t>timebox</a:t>
            </a:r>
            <a:r>
              <a:rPr lang="en-US" dirty="0" smtClean="0"/>
              <a:t>.</a:t>
            </a:r>
          </a:p>
          <a:p>
            <a:pPr defTabSz="914400">
              <a:lnSpc>
                <a:spcPct val="110000"/>
              </a:lnSpc>
              <a:spcBef>
                <a:spcPts val="0"/>
              </a:spcBef>
              <a:spcAft>
                <a:spcPts val="1200"/>
              </a:spcAft>
              <a:buClrTx/>
            </a:pPr>
            <a:r>
              <a:rPr lang="en-US" dirty="0" smtClean="0"/>
              <a:t>The </a:t>
            </a:r>
            <a:r>
              <a:rPr lang="en-US" dirty="0"/>
              <a:t>story may contain significant functional risk, in that although the intent of the story may be understood, it’s not clear how the system needs to interact with the user to achieve the benefit implied.</a:t>
            </a:r>
          </a:p>
        </p:txBody>
      </p:sp>
    </p:spTree>
    <p:extLst>
      <p:ext uri="{BB962C8B-B14F-4D97-AF65-F5344CB8AC3E}">
        <p14:creationId xmlns:p14="http://schemas.microsoft.com/office/powerpoint/2010/main" val="839619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dirty="0"/>
              <a:t>XP – Spikes</a:t>
            </a:r>
          </a:p>
        </p:txBody>
      </p:sp>
      <p:sp>
        <p:nvSpPr>
          <p:cNvPr id="2" name="Pladsholder til indhold 1"/>
          <p:cNvSpPr>
            <a:spLocks noGrp="1"/>
          </p:cNvSpPr>
          <p:nvPr>
            <p:ph sz="quarter" idx="12"/>
          </p:nvPr>
        </p:nvSpPr>
        <p:spPr/>
        <p:txBody>
          <a:bodyPr/>
          <a:lstStyle/>
          <a:p>
            <a:r>
              <a:rPr lang="en-GB" sz="1800" dirty="0" smtClean="0"/>
              <a:t>Spikes are used to</a:t>
            </a:r>
          </a:p>
          <a:p>
            <a:pPr lvl="1"/>
            <a:r>
              <a:rPr lang="en-GB" sz="1800" dirty="0" smtClean="0"/>
              <a:t>Reduce risk of technical problems </a:t>
            </a:r>
          </a:p>
          <a:p>
            <a:pPr lvl="1"/>
            <a:r>
              <a:rPr lang="en-GB" sz="1800" dirty="0" smtClean="0"/>
              <a:t>Enhance the reliability of user story estimation </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6951"/>
          <a:stretch/>
        </p:blipFill>
        <p:spPr bwMode="auto">
          <a:xfrm>
            <a:off x="647507" y="3567344"/>
            <a:ext cx="8143875" cy="26231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1892808" y="4549906"/>
            <a:ext cx="2276856" cy="1435608"/>
          </a:xfrm>
          <a:prstGeom prst="rect">
            <a:avLst/>
          </a:prstGeom>
          <a:solidFill>
            <a:srgbClr val="00B050">
              <a:alpha val="51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5940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9530" y="2039765"/>
            <a:ext cx="2985910" cy="3605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Pladsholder til tekst 3"/>
          <p:cNvSpPr>
            <a:spLocks noGrp="1"/>
          </p:cNvSpPr>
          <p:nvPr>
            <p:ph type="body" sz="quarter" idx="10"/>
          </p:nvPr>
        </p:nvSpPr>
        <p:spPr/>
        <p:txBody>
          <a:bodyPr/>
          <a:lstStyle/>
          <a:p>
            <a:r>
              <a:rPr lang="en-GB" dirty="0"/>
              <a:t>Technical and functional spikes</a:t>
            </a:r>
            <a:endParaRPr lang="da-DK" dirty="0"/>
          </a:p>
        </p:txBody>
      </p:sp>
      <p:sp>
        <p:nvSpPr>
          <p:cNvPr id="2" name="Pladsholder til indhold 1"/>
          <p:cNvSpPr>
            <a:spLocks noGrp="1"/>
          </p:cNvSpPr>
          <p:nvPr>
            <p:ph sz="quarter" idx="12"/>
          </p:nvPr>
        </p:nvSpPr>
        <p:spPr>
          <a:xfrm>
            <a:off x="510347" y="2235747"/>
            <a:ext cx="5972749" cy="3773393"/>
          </a:xfrm>
        </p:spPr>
        <p:txBody>
          <a:bodyPr/>
          <a:lstStyle/>
          <a:p>
            <a:pPr marL="0" indent="0">
              <a:buNone/>
            </a:pPr>
            <a:r>
              <a:rPr lang="en-GB" sz="1800" b="1" dirty="0" smtClean="0"/>
              <a:t>Special story to reduce risk and uncertainty</a:t>
            </a:r>
          </a:p>
          <a:p>
            <a:endParaRPr lang="en-GB" sz="1800" dirty="0" smtClean="0"/>
          </a:p>
          <a:p>
            <a:pPr lvl="1"/>
            <a:r>
              <a:rPr lang="en-GB" sz="1800" b="1" dirty="0" smtClean="0">
                <a:solidFill>
                  <a:srgbClr val="00B050"/>
                </a:solidFill>
              </a:rPr>
              <a:t>Technical risk </a:t>
            </a:r>
            <a:r>
              <a:rPr lang="en-GB" sz="1800" dirty="0" smtClean="0"/>
              <a:t>– the team researches or prototype</a:t>
            </a:r>
          </a:p>
          <a:p>
            <a:pPr lvl="1"/>
            <a:endParaRPr lang="en-GB" sz="1800" dirty="0" smtClean="0"/>
          </a:p>
          <a:p>
            <a:pPr lvl="1"/>
            <a:r>
              <a:rPr lang="en-GB" sz="1800" b="1" dirty="0" smtClean="0">
                <a:solidFill>
                  <a:srgbClr val="00B0F0"/>
                </a:solidFill>
              </a:rPr>
              <a:t>Functional risk </a:t>
            </a:r>
            <a:r>
              <a:rPr lang="en-GB" sz="1800" dirty="0" smtClean="0"/>
              <a:t>– the purpose of the story might be understood, but it is not clear to the team how the system shall interact with the users to achieve the expected outcome</a:t>
            </a:r>
          </a:p>
          <a:p>
            <a:endParaRPr lang="da-DK" sz="1800" dirty="0" smtClean="0"/>
          </a:p>
          <a:p>
            <a:endParaRPr lang="da-DK" sz="1800" dirty="0"/>
          </a:p>
          <a:p>
            <a:endParaRPr lang="da-DK" sz="1800" dirty="0" smtClean="0"/>
          </a:p>
          <a:p>
            <a:endParaRPr lang="da-DK" sz="1800" dirty="0"/>
          </a:p>
          <a:p>
            <a:endParaRPr lang="en-GB" sz="1800" dirty="0" smtClean="0"/>
          </a:p>
        </p:txBody>
      </p:sp>
      <p:sp>
        <p:nvSpPr>
          <p:cNvPr id="5" name="Pladsholder til indhold 1"/>
          <p:cNvSpPr txBox="1">
            <a:spLocks/>
          </p:cNvSpPr>
          <p:nvPr/>
        </p:nvSpPr>
        <p:spPr>
          <a:xfrm>
            <a:off x="451553" y="3465689"/>
            <a:ext cx="8094133" cy="4122385"/>
          </a:xfrm>
          <a:prstGeom prst="rect">
            <a:avLst/>
          </a:prstGeom>
        </p:spPr>
        <p:txBody>
          <a:bodyPr/>
          <a:lstStyle>
            <a:lvl1pPr marL="257222" indent="-257222"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1pPr>
            <a:lvl2pPr marL="557314" indent="-214352"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2pPr>
            <a:lvl3pPr marL="857406"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3pPr>
            <a:lvl4pPr marL="1200368"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4pPr>
            <a:lvl5pPr marL="1543331" indent="-171481" algn="l" defTabSz="342962" rtl="0" eaLnBrk="1" latinLnBrk="0" hangingPunct="1">
              <a:spcBef>
                <a:spcPct val="20000"/>
              </a:spcBef>
              <a:buClr>
                <a:srgbClr val="FBB040"/>
              </a:buClr>
              <a:buFont typeface="Wingdings" charset="2"/>
              <a:buChar char="§"/>
              <a:defRPr sz="1243" kern="1200">
                <a:solidFill>
                  <a:srgbClr val="00163B"/>
                </a:solidFill>
                <a:latin typeface="Verdana"/>
                <a:ea typeface="+mn-ea"/>
                <a:cs typeface="Verdana"/>
              </a:defRPr>
            </a:lvl5pPr>
            <a:lvl6pPr marL="1886294" indent="-171481" algn="l" defTabSz="342962" rtl="0" eaLnBrk="1" latinLnBrk="0" hangingPunct="1">
              <a:spcBef>
                <a:spcPct val="20000"/>
              </a:spcBef>
              <a:buFont typeface="Arial"/>
              <a:buChar char="•"/>
              <a:defRPr sz="1519" kern="1200">
                <a:solidFill>
                  <a:schemeClr val="tx1"/>
                </a:solidFill>
                <a:latin typeface="+mn-lt"/>
                <a:ea typeface="+mn-ea"/>
                <a:cs typeface="+mn-cs"/>
              </a:defRPr>
            </a:lvl6pPr>
            <a:lvl7pPr marL="2229256" indent="-171481" algn="l" defTabSz="342962" rtl="0" eaLnBrk="1" latinLnBrk="0" hangingPunct="1">
              <a:spcBef>
                <a:spcPct val="20000"/>
              </a:spcBef>
              <a:buFont typeface="Arial"/>
              <a:buChar char="•"/>
              <a:defRPr sz="1519" kern="1200">
                <a:solidFill>
                  <a:schemeClr val="tx1"/>
                </a:solidFill>
                <a:latin typeface="+mn-lt"/>
                <a:ea typeface="+mn-ea"/>
                <a:cs typeface="+mn-cs"/>
              </a:defRPr>
            </a:lvl7pPr>
            <a:lvl8pPr marL="2572218" indent="-171481" algn="l" defTabSz="342962" rtl="0" eaLnBrk="1" latinLnBrk="0" hangingPunct="1">
              <a:spcBef>
                <a:spcPct val="20000"/>
              </a:spcBef>
              <a:buFont typeface="Arial"/>
              <a:buChar char="•"/>
              <a:defRPr sz="1519" kern="1200">
                <a:solidFill>
                  <a:schemeClr val="tx1"/>
                </a:solidFill>
                <a:latin typeface="+mn-lt"/>
                <a:ea typeface="+mn-ea"/>
                <a:cs typeface="+mn-cs"/>
              </a:defRPr>
            </a:lvl8pPr>
            <a:lvl9pPr marL="2915180" indent="-171481" algn="l" defTabSz="342962" rtl="0" eaLnBrk="1" latinLnBrk="0" hangingPunct="1">
              <a:spcBef>
                <a:spcPct val="20000"/>
              </a:spcBef>
              <a:buFont typeface="Arial"/>
              <a:buChar char="•"/>
              <a:defRPr sz="1519" kern="1200">
                <a:solidFill>
                  <a:schemeClr val="tx1"/>
                </a:solidFill>
                <a:latin typeface="+mn-lt"/>
                <a:ea typeface="+mn-ea"/>
                <a:cs typeface="+mn-cs"/>
              </a:defRPr>
            </a:lvl9pPr>
          </a:lstStyle>
          <a:p>
            <a:endParaRPr lang="en-GB" sz="1800" dirty="0" smtClean="0"/>
          </a:p>
          <a:p>
            <a:pPr lvl="1"/>
            <a:endParaRPr lang="en-GB" sz="1800" dirty="0" smtClean="0"/>
          </a:p>
          <a:p>
            <a:endParaRPr lang="en-GB" sz="1800" dirty="0"/>
          </a:p>
        </p:txBody>
      </p:sp>
    </p:spTree>
    <p:extLst>
      <p:ext uri="{BB962C8B-B14F-4D97-AF65-F5344CB8AC3E}">
        <p14:creationId xmlns:p14="http://schemas.microsoft.com/office/powerpoint/2010/main" val="8855151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Managing Spikes</a:t>
            </a:r>
            <a:endParaRPr lang="da-DK" dirty="0"/>
          </a:p>
        </p:txBody>
      </p:sp>
      <p:sp>
        <p:nvSpPr>
          <p:cNvPr id="3" name="Pladsholder til indhold 2"/>
          <p:cNvSpPr>
            <a:spLocks noGrp="1"/>
          </p:cNvSpPr>
          <p:nvPr>
            <p:ph sz="quarter" idx="12"/>
          </p:nvPr>
        </p:nvSpPr>
        <p:spPr/>
        <p:txBody>
          <a:bodyPr/>
          <a:lstStyle/>
          <a:p>
            <a:r>
              <a:rPr lang="en-GB" sz="1800" dirty="0" smtClean="0">
                <a:solidFill>
                  <a:srgbClr val="00B050"/>
                </a:solidFill>
              </a:rPr>
              <a:t>Spikes </a:t>
            </a:r>
            <a:r>
              <a:rPr lang="en-GB" sz="1800" dirty="0">
                <a:solidFill>
                  <a:srgbClr val="00B050"/>
                </a:solidFill>
              </a:rPr>
              <a:t>are placed in the product backlog </a:t>
            </a:r>
          </a:p>
          <a:p>
            <a:r>
              <a:rPr lang="en-GB" sz="1800" dirty="0" smtClean="0">
                <a:solidFill>
                  <a:srgbClr val="00B050"/>
                </a:solidFill>
              </a:rPr>
              <a:t>Spikes are estimated </a:t>
            </a:r>
            <a:r>
              <a:rPr lang="en-GB" sz="1800" dirty="0">
                <a:solidFill>
                  <a:srgbClr val="00B050"/>
                </a:solidFill>
              </a:rPr>
              <a:t>as other user stories</a:t>
            </a:r>
          </a:p>
          <a:p>
            <a:endParaRPr lang="en-GB" sz="1800" dirty="0"/>
          </a:p>
          <a:p>
            <a:r>
              <a:rPr lang="en-GB" sz="1800" dirty="0" smtClean="0"/>
              <a:t>The </a:t>
            </a:r>
            <a:r>
              <a:rPr lang="en-GB" sz="1800" dirty="0"/>
              <a:t>Exception, Not the Rule</a:t>
            </a:r>
          </a:p>
          <a:p>
            <a:pPr lvl="1"/>
            <a:r>
              <a:rPr lang="en-GB" sz="1800" dirty="0"/>
              <a:t>Every user story has uncertainty and risk and can lead to spike activities i.e. experiments and discussions to reduce uncertainty</a:t>
            </a:r>
          </a:p>
          <a:p>
            <a:pPr lvl="1"/>
            <a:r>
              <a:rPr lang="en-GB" sz="1800" dirty="0"/>
              <a:t>Spikes are reserved for </a:t>
            </a:r>
            <a:r>
              <a:rPr lang="en-GB" sz="1800" dirty="0">
                <a:solidFill>
                  <a:srgbClr val="00B050"/>
                </a:solidFill>
              </a:rPr>
              <a:t>critical</a:t>
            </a:r>
            <a:r>
              <a:rPr lang="en-GB" sz="1800" dirty="0"/>
              <a:t> and </a:t>
            </a:r>
            <a:r>
              <a:rPr lang="en-GB" sz="1800" dirty="0">
                <a:solidFill>
                  <a:srgbClr val="00B050"/>
                </a:solidFill>
              </a:rPr>
              <a:t>large</a:t>
            </a:r>
            <a:r>
              <a:rPr lang="en-GB" sz="1800" dirty="0"/>
              <a:t> </a:t>
            </a:r>
            <a:r>
              <a:rPr lang="en-GB" sz="1800" dirty="0" smtClean="0"/>
              <a:t>unknowns</a:t>
            </a:r>
          </a:p>
          <a:p>
            <a:pPr lvl="1"/>
            <a:endParaRPr lang="en-GB" sz="1800" dirty="0"/>
          </a:p>
          <a:p>
            <a:r>
              <a:rPr lang="en-GB" sz="1800" dirty="0">
                <a:solidFill>
                  <a:srgbClr val="FF0000"/>
                </a:solidFill>
              </a:rPr>
              <a:t>NB! </a:t>
            </a:r>
            <a:r>
              <a:rPr lang="da-DK" sz="1800" dirty="0" smtClean="0">
                <a:solidFill>
                  <a:srgbClr val="FF0000"/>
                </a:solidFill>
              </a:rPr>
              <a:t>Spikes </a:t>
            </a:r>
            <a:r>
              <a:rPr lang="en-GB" sz="1800" dirty="0" smtClean="0">
                <a:solidFill>
                  <a:srgbClr val="FF0000"/>
                </a:solidFill>
              </a:rPr>
              <a:t>are </a:t>
            </a:r>
            <a:r>
              <a:rPr lang="en-GB" sz="1800" dirty="0">
                <a:solidFill>
                  <a:srgbClr val="FF0000"/>
                </a:solidFill>
              </a:rPr>
              <a:t>supposed to create knowledge/information – NOT production code</a:t>
            </a:r>
          </a:p>
          <a:p>
            <a:pPr lvl="1"/>
            <a:r>
              <a:rPr lang="en-GB" sz="1800" dirty="0">
                <a:solidFill>
                  <a:srgbClr val="FF0000"/>
                </a:solidFill>
              </a:rPr>
              <a:t>Decisions, prototypes mock-ups etc.</a:t>
            </a:r>
          </a:p>
          <a:p>
            <a:endParaRPr lang="en-GB" sz="1800" dirty="0"/>
          </a:p>
        </p:txBody>
      </p:sp>
    </p:spTree>
    <p:extLst>
      <p:ext uri="{BB962C8B-B14F-4D97-AF65-F5344CB8AC3E}">
        <p14:creationId xmlns:p14="http://schemas.microsoft.com/office/powerpoint/2010/main" val="7917716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Technical and functional </a:t>
            </a:r>
            <a:r>
              <a:rPr lang="en-GB" dirty="0" smtClean="0"/>
              <a:t>spikes - </a:t>
            </a:r>
            <a:r>
              <a:rPr lang="en-GB" dirty="0"/>
              <a:t>example</a:t>
            </a:r>
            <a:endParaRPr lang="da-DK" dirty="0"/>
          </a:p>
        </p:txBody>
      </p:sp>
      <p:sp>
        <p:nvSpPr>
          <p:cNvPr id="2" name="Pladsholder til indhold 1"/>
          <p:cNvSpPr>
            <a:spLocks noGrp="1"/>
          </p:cNvSpPr>
          <p:nvPr>
            <p:ph sz="quarter" idx="12"/>
          </p:nvPr>
        </p:nvSpPr>
        <p:spPr>
          <a:xfrm>
            <a:off x="510347" y="2116875"/>
            <a:ext cx="8086620" cy="4128477"/>
          </a:xfrm>
        </p:spPr>
        <p:txBody>
          <a:bodyPr>
            <a:normAutofit fontScale="92500" lnSpcReduction="10000"/>
          </a:bodyPr>
          <a:lstStyle/>
          <a:p>
            <a:pPr marL="0" indent="0">
              <a:buNone/>
            </a:pPr>
            <a:r>
              <a:rPr lang="en-GB" sz="1800" b="1" dirty="0" smtClean="0">
                <a:solidFill>
                  <a:srgbClr val="00B050"/>
                </a:solidFill>
              </a:rPr>
              <a:t>Some user stories might need both types of spikes</a:t>
            </a:r>
          </a:p>
          <a:p>
            <a:pPr marL="285750" indent="-285750"/>
            <a:endParaRPr lang="en-GB" sz="1800" dirty="0" smtClean="0"/>
          </a:p>
          <a:p>
            <a:pPr marL="801688" lvl="1" indent="0">
              <a:buNone/>
              <a:tabLst>
                <a:tab pos="7180263" algn="l"/>
              </a:tabLst>
            </a:pPr>
            <a:r>
              <a:rPr lang="en-GB" sz="1800" i="1" dirty="0" smtClean="0"/>
              <a:t>As a costumer, I want to see my daily energy use in a histogram so that I can quickly understand my past, current and projected energy consumption</a:t>
            </a:r>
          </a:p>
          <a:p>
            <a:endParaRPr lang="en-GB" sz="1800" dirty="0" smtClean="0"/>
          </a:p>
          <a:p>
            <a:pPr marL="0" indent="0">
              <a:buNone/>
            </a:pPr>
            <a:r>
              <a:rPr lang="en-GB" sz="1800" b="1" dirty="0" smtClean="0"/>
              <a:t>Technical spike</a:t>
            </a:r>
          </a:p>
          <a:p>
            <a:pPr lvl="1"/>
            <a:r>
              <a:rPr lang="en-GB" sz="1800" dirty="0"/>
              <a:t>Research how long it takes to update the customer display to current usage, determining communication requirements, bandwidth, and whether to push or pull data</a:t>
            </a:r>
          </a:p>
          <a:p>
            <a:pPr marL="457184" lvl="1" indent="0">
              <a:buNone/>
            </a:pPr>
            <a:endParaRPr lang="en-GB" sz="1800" b="1" dirty="0" smtClean="0"/>
          </a:p>
          <a:p>
            <a:pPr marL="57148" indent="0">
              <a:buNone/>
            </a:pPr>
            <a:r>
              <a:rPr lang="en-GB" sz="1800" b="1" dirty="0" smtClean="0"/>
              <a:t>Functional spike</a:t>
            </a:r>
          </a:p>
          <a:p>
            <a:pPr lvl="1"/>
            <a:r>
              <a:rPr lang="en-GB" sz="1800" dirty="0" smtClean="0"/>
              <a:t>Prototype a histogram and get user feedback in order to see if you have understood the requirements correct – handshake</a:t>
            </a:r>
            <a:endParaRPr lang="en-GB" sz="1800" dirty="0"/>
          </a:p>
        </p:txBody>
      </p:sp>
    </p:spTree>
    <p:extLst>
      <p:ext uri="{BB962C8B-B14F-4D97-AF65-F5344CB8AC3E}">
        <p14:creationId xmlns:p14="http://schemas.microsoft.com/office/powerpoint/2010/main" val="149783129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UID" val="{9D510DD9-85E2-4C07-911E-63B01A4D69ED}"/>
  <p:tag name="ISPRING_RESOURCE_FOLDER" val="C:\Users\Tue\Dropbox\CPHbusiness\Datamatiker\3 sem. 2015\Prototype\Prototype\"/>
  <p:tag name="ISPRING_PRESENTATION_PATH" val="C:\Users\Tue\Dropbox\CPHbusiness\Datamatiker\3 sem. 2015\Prototype\Prototype.pptx"/>
  <p:tag name="ISPRING_PROJECT_FOLDER_UPDATED" val="1"/>
  <p:tag name="ISPRING_RESOURCE_PATHS_HASH_PRESENTER" val="5098c23b5f277ee6983d9f4cd626863061329"/>
</p:tagLst>
</file>

<file path=ppt/theme/theme1.xml><?xml version="1.0" encoding="utf-8"?>
<a:theme xmlns:a="http://schemas.openxmlformats.org/drawingml/2006/main" name="cph_Business">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ph_Business" id="{B182D0E0-5F0C-4327-BFCF-618CE1F06C1D}" vid="{E32B3180-6017-4E03-ABB2-44B3014A001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cph_Business</Template>
  <TotalTime>4687</TotalTime>
  <Words>1705</Words>
  <Application>Microsoft Office PowerPoint</Application>
  <PresentationFormat>Skærmshow (4:3)</PresentationFormat>
  <Paragraphs>304</Paragraphs>
  <Slides>33</Slides>
  <Notes>0</Notes>
  <HiddenSlides>0</HiddenSlides>
  <MMClips>0</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33</vt:i4>
      </vt:variant>
    </vt:vector>
  </HeadingPairs>
  <TitlesOfParts>
    <vt:vector size="39" baseType="lpstr">
      <vt:lpstr>Arial</vt:lpstr>
      <vt:lpstr>Calibri</vt:lpstr>
      <vt:lpstr>Open Sans</vt:lpstr>
      <vt:lpstr>Verdana</vt:lpstr>
      <vt:lpstr>Wingdings</vt:lpstr>
      <vt:lpstr>cph_Business</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Prototyping steps</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Main points</vt:lpstr>
      <vt:lpstr>PowerPoint-præsentation</vt:lpstr>
      <vt:lpstr>PowerPoint-præsentation</vt:lpstr>
      <vt:lpstr>PowerPoint-præsentation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Tue Hellstern</dc:creator>
  <cp:lastModifiedBy>Tue Hellstern (TUHE - Programleder - Cphbusiness)</cp:lastModifiedBy>
  <cp:revision>91</cp:revision>
  <dcterms:created xsi:type="dcterms:W3CDTF">2015-10-24T21:06:36Z</dcterms:created>
  <dcterms:modified xsi:type="dcterms:W3CDTF">2017-04-23T19:47:18Z</dcterms:modified>
</cp:coreProperties>
</file>

<file path=docProps/thumbnail.jpeg>
</file>